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54.xml" ContentType="application/vnd.openxmlformats-officedocument.presentationml.notesSlide+xml"/>
  <Override PartName="/ppt/notesSlides/notesSlide2.xml" ContentType="application/vnd.openxmlformats-officedocument.presentationml.notesSlide+xml"/>
  <Override PartName="/ppt/notesSlides/notesSlide55.xml" ContentType="application/vnd.openxmlformats-officedocument.presentationml.notesSlide+xml"/>
  <Override PartName="/ppt/notesSlides/notesSlide3.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58.xml" ContentType="application/vnd.openxmlformats-officedocument.presentationml.notesSlide+xml"/>
  <Override PartName="/ppt/notesSlides/notesSlide7.xml" ContentType="application/vnd.openxmlformats-officedocument.presentationml.notesSlide+xml"/>
  <Override PartName="/ppt/notesSlides/notesSlide5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53.xml.rels" ContentType="application/vnd.openxmlformats-package.relationships+xml"/>
  <Override PartName="/ppt/notesSlides/_rels/notesSlide45.xml.rels" ContentType="application/vnd.openxmlformats-package.relationships+xml"/>
  <Override PartName="/ppt/notesSlides/_rels/notesSlide2.xml.rels" ContentType="application/vnd.openxmlformats-package.relationships+xml"/>
  <Override PartName="/ppt/notesSlides/_rels/notesSlide54.xml.rels" ContentType="application/vnd.openxmlformats-package.relationships+xml"/>
  <Override PartName="/ppt/notesSlides/_rels/notesSlide46.xml.rels" ContentType="application/vnd.openxmlformats-package.relationships+xml"/>
  <Override PartName="/ppt/notesSlides/_rels/notesSlide3.xml.rels" ContentType="application/vnd.openxmlformats-package.relationships+xml"/>
  <Override PartName="/ppt/notesSlides/_rels/notesSlide55.xml.rels" ContentType="application/vnd.openxmlformats-package.relationships+xml"/>
  <Override PartName="/ppt/notesSlides/_rels/notesSlide4.xml.rels" ContentType="application/vnd.openxmlformats-package.relationships+xml"/>
  <Override PartName="/ppt/notesSlides/_rels/notesSlide47.xml.rels" ContentType="application/vnd.openxmlformats-package.relationships+xml"/>
  <Override PartName="/ppt/notesSlides/_rels/notesSlide56.xml.rels" ContentType="application/vnd.openxmlformats-package.relationships+xml"/>
  <Override PartName="/ppt/notesSlides/_rels/notesSlide5.xml.rels" ContentType="application/vnd.openxmlformats-package.relationships+xml"/>
  <Override PartName="/ppt/notesSlides/_rels/notesSlide48.xml.rels" ContentType="application/vnd.openxmlformats-package.relationships+xml"/>
  <Override PartName="/ppt/notesSlides/_rels/notesSlide57.xml.rels" ContentType="application/vnd.openxmlformats-package.relationships+xml"/>
  <Override PartName="/ppt/notesSlides/_rels/notesSlide6.xml.rels" ContentType="application/vnd.openxmlformats-package.relationships+xml"/>
  <Override PartName="/ppt/notesSlides/_rels/notesSlide49.xml.rels" ContentType="application/vnd.openxmlformats-package.relationships+xml"/>
  <Override PartName="/ppt/notesSlides/_rels/notesSlide58.xml.rels" ContentType="application/vnd.openxmlformats-package.relationships+xml"/>
  <Override PartName="/ppt/notesSlides/_rels/notesSlide7.xml.rels" ContentType="application/vnd.openxmlformats-package.relationships+xml"/>
  <Override PartName="/ppt/notesSlides/_rels/notesSlide60.xml.rels" ContentType="application/vnd.openxmlformats-package.relationships+xml"/>
  <Override PartName="/ppt/notesSlides/_rels/notesSlide59.xml.rels" ContentType="application/vnd.openxmlformats-package.relationships+xml"/>
  <Override PartName="/ppt/notesSlides/_rels/notesSlide8.xml.rels" ContentType="application/vnd.openxmlformats-package.relationships+xml"/>
  <Override PartName="/ppt/notesSlides/_rels/notesSlide61.xml.rels" ContentType="application/vnd.openxmlformats-package.relationships+xml"/>
  <Override PartName="/ppt/notesSlides/_rels/notesSlide9.xml.rels" ContentType="application/vnd.openxmlformats-package.relationships+xml"/>
  <Override PartName="/ppt/notesSlides/_rels/notesSlide62.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63.xml.rels" ContentType="application/vnd.openxmlformats-package.relationships+xml"/>
  <Override PartName="/ppt/notesSlides/_rels/notesSlide64.xml.rels" ContentType="application/vnd.openxmlformats-package.relationships+xml"/>
  <Override PartName="/ppt/notesSlides/_rels/notesSlide65.xml.rels" ContentType="application/vnd.openxmlformats-package.relationships+xml"/>
  <Override PartName="/ppt/notesSlides/_rels/notesSlide66.xml.rels" ContentType="application/vnd.openxmlformats-package.relationships+xml"/>
  <Override PartName="/ppt/notesSlides/_rels/notesSlide67.xml.rels" ContentType="application/vnd.openxmlformats-package.relationships+xml"/>
  <Override PartName="/ppt/notesSlides/_rels/notesSlide68.xml.rels" ContentType="application/vnd.openxmlformats-package.relationships+xml"/>
  <Override PartName="/ppt/notesSlides/_rels/notesSlide69.xml.rels" ContentType="application/vnd.openxmlformats-package.relationships+xml"/>
  <Override PartName="/ppt/notesSlides/_rels/notesSlide70.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media/image53.jpeg" ContentType="image/jpeg"/>
  <Override PartName="/ppt/media/image1.jpeg" ContentType="image/jpeg"/>
  <Override PartName="/ppt/media/image54.jpeg" ContentType="image/jpeg"/>
  <Override PartName="/ppt/media/image2.jpeg" ContentType="image/jpeg"/>
  <Override PartName="/ppt/media/image55.jpeg" ContentType="image/jpeg"/>
  <Override PartName="/ppt/media/image3.jpeg" ContentType="image/jpeg"/>
  <Override PartName="/ppt/media/image56.jpeg" ContentType="image/jpeg"/>
  <Override PartName="/ppt/media/image4.jpeg" ContentType="image/jpeg"/>
  <Override PartName="/ppt/media/image5.jpeg" ContentType="image/jpeg"/>
  <Override PartName="/ppt/media/image57.jpeg" ContentType="image/jpeg"/>
  <Override PartName="/ppt/media/image6.jpeg" ContentType="image/jpeg"/>
  <Override PartName="/ppt/media/image58.jpeg" ContentType="image/jpeg"/>
  <Override PartName="/ppt/media/image7.jpeg" ContentType="image/jpeg"/>
  <Override PartName="/ppt/media/image59.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533520" y="71856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42"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Click to edit the notes format</a:t>
            </a:r>
            <a:endParaRPr b="0" lang="en-US" sz="2800" spc="-1" strike="noStrike">
              <a:latin typeface="Raleway"/>
            </a:endParaRPr>
          </a:p>
        </p:txBody>
      </p:sp>
      <p:sp>
        <p:nvSpPr>
          <p:cNvPr id="43" name="PlaceHolder 3"/>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4" name="PlaceHolder 4"/>
          <p:cNvSpPr>
            <a:spLocks noGrp="1"/>
          </p:cNvSpPr>
          <p:nvPr>
            <p:ph type="sldNum"/>
          </p:nvPr>
        </p:nvSpPr>
        <p:spPr>
          <a:xfrm>
            <a:off x="4399200" y="9555480"/>
            <a:ext cx="3372840" cy="502560"/>
          </a:xfrm>
          <a:prstGeom prst="rect">
            <a:avLst/>
          </a:prstGeom>
        </p:spPr>
        <p:txBody>
          <a:bodyPr lIns="0" rIns="0" tIns="0" bIns="0" anchor="b">
            <a:noAutofit/>
          </a:bodyPr>
          <a:p>
            <a:pPr algn="r"/>
            <a:fld id="{75C43420-A978-4A60-8C51-223E37051176}" type="slidenum">
              <a:rPr b="0" lang="en-US" sz="1400" spc="-1" strike="noStrike">
                <a:latin typeface="Times New Roman"/>
              </a:rPr>
              <a:t>&lt;number&gt;</a:t>
            </a:fld>
            <a:endParaRPr b="0" lang="en-US" sz="1400" spc="-1" strike="noStrike">
              <a:latin typeface="Times New Roman"/>
            </a:endParaRPr>
          </a:p>
        </p:txBody>
      </p:sp>
      <p:sp>
        <p:nvSpPr>
          <p:cNvPr id="45" name="TextShape 5"/>
          <p:cNvSpPr txBox="1"/>
          <p:nvPr/>
        </p:nvSpPr>
        <p:spPr>
          <a:xfrm>
            <a:off x="493560" y="0"/>
            <a:ext cx="6135840" cy="502560"/>
          </a:xfrm>
          <a:prstGeom prst="rect">
            <a:avLst/>
          </a:prstGeom>
          <a:noFill/>
          <a:ln w="0">
            <a:noFill/>
          </a:ln>
        </p:spPr>
        <p:txBody>
          <a:bodyPr lIns="0" rIns="0" tIns="0" bIns="0">
            <a:noAutofit/>
          </a:bodyPr>
          <a:p>
            <a:r>
              <a:rPr b="0" lang="en-US" sz="1200" spc="-1" strike="noStrike">
                <a:latin typeface="Times New Roman"/>
              </a:rPr>
              <a:t>&lt;header&gt;</a:t>
            </a:r>
            <a:r>
              <a:rPr b="0" lang="en-GB" sz="3200" spc="-1" strike="noStrike">
                <a:solidFill>
                  <a:srgbClr val="000000"/>
                </a:solidFill>
                <a:latin typeface="ITC Souvenir Demi"/>
                <a:ea typeface="Seravek"/>
              </a:rPr>
              <a:t>The Lake of Fire</a:t>
            </a:r>
            <a:endParaRPr b="0" lang="en-US" sz="3200" spc="-1" strike="noStrike">
              <a:latin typeface="Times New Roman"/>
            </a:endParaRPr>
          </a:p>
          <a:p>
            <a:endParaRPr b="0" lang="en-US" sz="3200" spc="-1" strike="noStrike">
              <a:latin typeface="Times New Roman"/>
            </a:endParaRPr>
          </a:p>
        </p:txBody>
      </p:sp>
      <p:sp>
        <p:nvSpPr>
          <p:cNvPr id="46" name="TextShape 6"/>
          <p:cNvSpPr txBox="1"/>
          <p:nvPr/>
        </p:nvSpPr>
        <p:spPr>
          <a:xfrm>
            <a:off x="6851880" y="-5760"/>
            <a:ext cx="2257920" cy="1028160"/>
          </a:xfrm>
          <a:prstGeom prst="rect">
            <a:avLst/>
          </a:prstGeom>
          <a:noFill/>
          <a:ln w="0">
            <a:noFill/>
          </a:ln>
        </p:spPr>
        <p:txBody>
          <a:bodyPr lIns="90000" rIns="90000" tIns="45000" bIns="45000">
            <a:noAutofit/>
          </a:bodyPr>
          <a:p>
            <a:fld id="{81382690-AD30-4637-A049-46A635EA5FD1}" type="slidenum">
              <a:rPr b="0" lang="en-US" sz="3200" spc="-1" strike="noStrike">
                <a:latin typeface="ITC Souvenir Demi"/>
              </a:rPr>
              <a:t>&lt;number&gt;</a:t>
            </a:fld>
            <a:endParaRPr b="0" lang="en-US" sz="3200" spc="-1" strike="noStrike">
              <a:latin typeface="Arial"/>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533520" y="718560"/>
            <a:ext cx="6704640" cy="3771360"/>
          </a:xfrm>
          <a:prstGeom prst="rect">
            <a:avLst/>
          </a:prstGeom>
        </p:spPr>
      </p:sp>
      <p:sp>
        <p:nvSpPr>
          <p:cNvPr id="188" name="PlaceHolder 2"/>
          <p:cNvSpPr>
            <a:spLocks noGrp="1"/>
          </p:cNvSpPr>
          <p:nvPr>
            <p:ph type="body"/>
          </p:nvPr>
        </p:nvSpPr>
        <p:spPr>
          <a:xfrm>
            <a:off x="457200" y="4572000"/>
            <a:ext cx="6858000" cy="5257800"/>
          </a:xfrm>
          <a:prstGeom prst="rect">
            <a:avLst/>
          </a:prstGeom>
        </p:spPr>
        <p:txBody>
          <a:bodyPr lIns="0" rIns="0" tIns="0" bIns="0">
            <a:noAutofit/>
          </a:bodyPr>
          <a:p>
            <a:r>
              <a:rPr b="0" lang="en-GB" sz="2800" spc="-1" strike="noStrike">
                <a:solidFill>
                  <a:srgbClr val="000000"/>
                </a:solidFill>
                <a:latin typeface="Seravek"/>
                <a:ea typeface="Seravek"/>
              </a:rPr>
              <a:t> </a:t>
            </a:r>
            <a:endParaRPr b="0" lang="en-US" sz="2800" spc="-1" strike="noStrike">
              <a:latin typeface="Raleway"/>
            </a:endParaRPr>
          </a:p>
        </p:txBody>
      </p:sp>
      <p:sp>
        <p:nvSpPr>
          <p:cNvPr id="189" name="TextShape 3"/>
          <p:cNvSpPr txBox="1"/>
          <p:nvPr/>
        </p:nvSpPr>
        <p:spPr>
          <a:xfrm>
            <a:off x="685800" y="4961160"/>
            <a:ext cx="6858000" cy="1668240"/>
          </a:xfrm>
          <a:prstGeom prst="rect">
            <a:avLst/>
          </a:prstGeom>
          <a:noFill/>
          <a:ln w="0">
            <a:noFill/>
          </a:ln>
        </p:spPr>
        <p:txBody>
          <a:bodyPr lIns="90000" rIns="90000" tIns="45000" bIns="45000">
            <a:noAutofit/>
          </a:bodyPr>
          <a:p>
            <a:pPr>
              <a:lnSpc>
                <a:spcPct val="150000"/>
              </a:lnSpc>
            </a:pPr>
            <a:r>
              <a:rPr b="0" lang="en-US" sz="2800" spc="-1" strike="noStrike">
                <a:solidFill>
                  <a:srgbClr val="1c1c1c"/>
                </a:solidFill>
                <a:latin typeface="ITC Souvenir Demi"/>
                <a:ea typeface="ITC Souvenir Demi"/>
              </a:rPr>
              <a:t>Download this presentation free at:</a:t>
            </a:r>
            <a:endParaRPr b="0" lang="en-US" sz="2800" spc="-1" strike="noStrike">
              <a:solidFill>
                <a:srgbClr val="1c1c1c"/>
              </a:solidFill>
              <a:latin typeface="Arial"/>
            </a:endParaRPr>
          </a:p>
          <a:p>
            <a:pPr>
              <a:lnSpc>
                <a:spcPct val="150000"/>
              </a:lnSpc>
            </a:pPr>
            <a:r>
              <a:rPr b="0" lang="en-US" sz="2800" spc="-1" strike="noStrike">
                <a:solidFill>
                  <a:srgbClr val="1c1c1c"/>
                </a:solidFill>
                <a:latin typeface="ITC Souvenir Demi"/>
                <a:ea typeface="ITC Souvenir Demi"/>
              </a:rPr>
              <a:t>www.2ndAdventRevivalMinistry.com</a:t>
            </a:r>
            <a:endParaRPr b="0" lang="en-US" sz="2800" spc="-1" strike="noStrike">
              <a:solidFill>
                <a:srgbClr val="1c1c1c"/>
              </a:solid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533520" y="718560"/>
            <a:ext cx="6704640" cy="3771360"/>
          </a:xfrm>
          <a:prstGeom prst="rect">
            <a:avLst/>
          </a:prstGeom>
        </p:spPr>
      </p:sp>
      <p:sp>
        <p:nvSpPr>
          <p:cNvPr id="21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As the tares are gathered in bundles to be burned, so the wicked are destroyed in the lake of fire “at the end of this age”.* </a:t>
            </a:r>
            <a:endParaRPr b="0" lang="en-US" sz="2800" spc="-1" strike="noStrike">
              <a:latin typeface="Raleway"/>
            </a:endParaRPr>
          </a:p>
          <a:p>
            <a:r>
              <a:rPr b="0" lang="en-US" sz="2800" spc="-1" strike="noStrike">
                <a:latin typeface="Raleway"/>
              </a:rPr>
              <a:t>   </a:t>
            </a:r>
            <a:r>
              <a:rPr b="0" lang="en-US" sz="2800" spc="-1" strike="noStrike">
                <a:latin typeface="Raleway"/>
              </a:rPr>
              <a:t>This cannot happen until judgment is executed. </a:t>
            </a:r>
            <a:r>
              <a:rPr b="0" lang="en-US" sz="2800" spc="-1" strike="noStrike">
                <a:solidFill>
                  <a:srgbClr val="ff0000"/>
                </a:solidFill>
                <a:latin typeface="Raleway"/>
              </a:rPr>
              <a:t>How do we know the wicked are not being destroyed right now?</a:t>
            </a:r>
            <a:endParaRPr b="0" lang="en-US" sz="2800" spc="-1" strike="noStrike">
              <a:latin typeface="Raleway"/>
            </a:endParaRPr>
          </a:p>
          <a:p>
            <a:endParaRPr b="0" lang="en-US" sz="2800" spc="-1" strike="noStrike">
              <a:latin typeface="Raleway"/>
            </a:endParaRPr>
          </a:p>
          <a:p>
            <a:endParaRPr b="0" lang="en-US" sz="2800" spc="-1" strike="noStrike">
              <a:latin typeface="Raleway"/>
            </a:endParaRPr>
          </a:p>
          <a:p>
            <a:endParaRPr b="0" lang="en-US" sz="2800" spc="-1" strike="noStrike">
              <a:latin typeface="Raleway"/>
            </a:endParaRPr>
          </a:p>
          <a:p>
            <a:endParaRPr b="0" lang="en-US" sz="2800" spc="-1" strike="noStrike">
              <a:latin typeface="Raleway"/>
            </a:endParaRPr>
          </a:p>
          <a:p>
            <a:endParaRPr b="0" lang="en-US" sz="2800" spc="-1" strike="noStrike">
              <a:latin typeface="Raleway"/>
            </a:endParaRPr>
          </a:p>
          <a:p>
            <a:r>
              <a:rPr b="0" i="1" lang="en-US" sz="2000" spc="-1" strike="noStrike">
                <a:solidFill>
                  <a:srgbClr val="000000"/>
                </a:solidFill>
                <a:latin typeface="Raleway"/>
              </a:rPr>
              <a:t>   </a:t>
            </a:r>
            <a:r>
              <a:rPr b="0" i="1" lang="en-US" sz="2000" spc="-1" strike="noStrike">
                <a:solidFill>
                  <a:srgbClr val="000000"/>
                </a:solidFill>
                <a:latin typeface="Raleway"/>
              </a:rPr>
              <a:t>*Matthew 13:40</a:t>
            </a:r>
            <a:endParaRPr b="0" lang="en-US" sz="2000" spc="-1" strike="noStrike">
              <a:latin typeface="Raleway"/>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533520" y="718560"/>
            <a:ext cx="6704640" cy="3771360"/>
          </a:xfrm>
          <a:prstGeom prst="rect">
            <a:avLst/>
          </a:prstGeom>
        </p:spPr>
      </p:sp>
      <p:sp>
        <p:nvSpPr>
          <p:cNvPr id="21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1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2 Peter 2:9</a:t>
            </a:r>
            <a:endParaRPr b="0" lang="en-US" sz="2800" spc="-1" strike="noStrike">
              <a:latin typeface="Seravek"/>
            </a:endParaRPr>
          </a:p>
          <a:p>
            <a:pPr>
              <a:lnSpc>
                <a:spcPct val="100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Then the Lord knows how to deliver the godly out of temptations and to reserve the unjust under punishment for the day of </a:t>
            </a:r>
            <a:r>
              <a:rPr b="1" lang="en-US" sz="2800" spc="-1" strike="noStrike">
                <a:solidFill>
                  <a:srgbClr val="3465a4"/>
                </a:solidFill>
                <a:latin typeface="Raleway"/>
                <a:ea typeface="Raleway"/>
              </a:rPr>
              <a:t>judgment.</a:t>
            </a:r>
            <a:endParaRPr b="0" lang="en-US" sz="2800" spc="-1" strike="noStrike">
              <a:latin typeface="Seravek"/>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533520" y="718560"/>
            <a:ext cx="6704640" cy="3771360"/>
          </a:xfrm>
          <a:prstGeom prst="rect">
            <a:avLst/>
          </a:prstGeom>
        </p:spPr>
      </p:sp>
      <p:sp>
        <p:nvSpPr>
          <p:cNvPr id="21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ea typeface="Microsoft YaHei"/>
              </a:rPr>
              <a:t>   </a:t>
            </a:r>
            <a:r>
              <a:rPr b="0" lang="en-US" sz="2800" spc="-1" strike="noStrike">
                <a:latin typeface="Raleway"/>
                <a:ea typeface="Microsoft YaHei"/>
              </a:rPr>
              <a:t>The wicked are “reserved” for the day of judgment. A reservation is an appointment that comes at a later date.  No one is burning now. </a:t>
            </a:r>
            <a:endParaRPr b="0" lang="en-US" sz="2800" spc="-1" strike="noStrike">
              <a:latin typeface="Raleway"/>
            </a:endParaRPr>
          </a:p>
          <a:p>
            <a:r>
              <a:rPr b="0" lang="en-US" sz="2800" spc="-1" strike="noStrike">
                <a:latin typeface="Raleway"/>
                <a:ea typeface="Microsoft YaHei"/>
              </a:rPr>
              <a:t>   </a:t>
            </a:r>
            <a:r>
              <a:rPr b="0" lang="en-US" sz="2800" spc="-1" strike="noStrike">
                <a:solidFill>
                  <a:srgbClr val="ff0000"/>
                </a:solidFill>
                <a:latin typeface="Raleway"/>
                <a:ea typeface="Microsoft YaHei"/>
              </a:rPr>
              <a:t>When will the fire start?</a:t>
            </a:r>
            <a:endParaRPr b="0" lang="en-US" sz="2800" spc="-1" strike="noStrike">
              <a:latin typeface="Raleway"/>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533520" y="718560"/>
            <a:ext cx="6704640" cy="3771360"/>
          </a:xfrm>
          <a:prstGeom prst="rect">
            <a:avLst/>
          </a:prstGeom>
        </p:spPr>
      </p:sp>
      <p:sp>
        <p:nvSpPr>
          <p:cNvPr id="21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19" name="TextShape 3"/>
          <p:cNvSpPr txBox="1"/>
          <p:nvPr/>
        </p:nvSpPr>
        <p:spPr>
          <a:xfrm>
            <a:off x="457200" y="4572000"/>
            <a:ext cx="6979320" cy="47250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2 Peter 3:5-7</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For this they willfully forget: that by the word of God the heavens were of old, and the earth standing out of water and in the water, (6) by which the world that then existed perished, being flooded with water. (7) But the heavens and the earth which are now preserved by the same word, are </a:t>
            </a:r>
            <a:r>
              <a:rPr b="1" lang="en-US" sz="2800" spc="-1" strike="noStrike">
                <a:solidFill>
                  <a:srgbClr val="3465a4"/>
                </a:solidFill>
                <a:latin typeface="Raleway"/>
                <a:ea typeface="Raleway"/>
              </a:rPr>
              <a:t>reserved</a:t>
            </a:r>
            <a:r>
              <a:rPr b="0" lang="en-US" sz="2800" spc="-1" strike="noStrike">
                <a:solidFill>
                  <a:srgbClr val="3465a4"/>
                </a:solidFill>
                <a:latin typeface="Raleway"/>
                <a:ea typeface="Raleway"/>
              </a:rPr>
              <a:t> for </a:t>
            </a:r>
            <a:r>
              <a:rPr b="1" lang="en-US" sz="2800" spc="-1" strike="noStrike">
                <a:solidFill>
                  <a:srgbClr val="3465a4"/>
                </a:solidFill>
                <a:latin typeface="Raleway"/>
                <a:ea typeface="Raleway"/>
              </a:rPr>
              <a:t>fire</a:t>
            </a:r>
            <a:r>
              <a:rPr b="0" lang="en-US" sz="2800" spc="-1" strike="noStrike">
                <a:solidFill>
                  <a:srgbClr val="3465a4"/>
                </a:solidFill>
                <a:latin typeface="Raleway"/>
                <a:ea typeface="Raleway"/>
              </a:rPr>
              <a:t> until the day of </a:t>
            </a:r>
            <a:r>
              <a:rPr b="1" lang="en-US" sz="2800" spc="-1" strike="noStrike">
                <a:solidFill>
                  <a:srgbClr val="3465a4"/>
                </a:solidFill>
                <a:latin typeface="Raleway"/>
                <a:ea typeface="Raleway"/>
              </a:rPr>
              <a:t>judgment</a:t>
            </a:r>
            <a:r>
              <a:rPr b="0" lang="en-US" sz="2800" spc="-1" strike="noStrike">
                <a:solidFill>
                  <a:srgbClr val="3465a4"/>
                </a:solidFill>
                <a:latin typeface="Raleway"/>
                <a:ea typeface="Raleway"/>
              </a:rPr>
              <a:t> and perdition of ungodly men</a:t>
            </a:r>
            <a:r>
              <a:rPr b="0" lang="en-US" sz="2800" spc="-1" strike="noStrike">
                <a:solidFill>
                  <a:srgbClr val="3465a4"/>
                </a:solidFill>
                <a:latin typeface="Seravek"/>
                <a:ea typeface="Raleway"/>
              </a:rPr>
              <a:t>.</a:t>
            </a:r>
            <a:endParaRPr b="0" lang="en-US" sz="28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533520" y="718560"/>
            <a:ext cx="6704640" cy="3771360"/>
          </a:xfrm>
          <a:prstGeom prst="rect">
            <a:avLst/>
          </a:prstGeom>
        </p:spPr>
      </p:sp>
      <p:sp>
        <p:nvSpPr>
          <p:cNvPr id="22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world was destroyed by water in the time of Noah. The final destruction by fire is yet to come. As the wicked were destroyed by water in the flood, they will be destroyed by fire in the day of perdition. </a:t>
            </a:r>
            <a:r>
              <a:rPr b="0" lang="en-US" sz="2800" spc="-1" strike="noStrike">
                <a:solidFill>
                  <a:srgbClr val="ff0000"/>
                </a:solidFill>
                <a:latin typeface="Raleway"/>
              </a:rPr>
              <a:t>Where are the wicked now?</a:t>
            </a:r>
            <a:endParaRPr b="0" lang="en-US" sz="2800" spc="-1" strike="noStrike">
              <a:latin typeface="Raleway"/>
            </a:endParaRPr>
          </a:p>
          <a:p>
            <a:r>
              <a:rPr b="0" lang="en-US" sz="2800" spc="-1" strike="noStrike">
                <a:latin typeface="Raleway"/>
              </a:rPr>
              <a:t>   </a:t>
            </a:r>
            <a:endParaRPr b="0" lang="en-US" sz="2800" spc="-1" strike="noStrike">
              <a:latin typeface="Raleway"/>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533520" y="718560"/>
            <a:ext cx="6704640" cy="3771360"/>
          </a:xfrm>
          <a:prstGeom prst="rect">
            <a:avLst/>
          </a:prstGeom>
        </p:spPr>
      </p:sp>
      <p:sp>
        <p:nvSpPr>
          <p:cNvPr id="22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2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Job 21:30</a:t>
            </a:r>
            <a:endParaRPr b="0" lang="en-US" sz="2800" spc="-1" strike="noStrike">
              <a:latin typeface="Arial"/>
            </a:endParaRPr>
          </a:p>
          <a:p>
            <a:pPr>
              <a:lnSpc>
                <a:spcPct val="100000"/>
              </a:lnSpc>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For the wicked are </a:t>
            </a:r>
            <a:r>
              <a:rPr b="1" lang="en-US" sz="3000" spc="-1" strike="noStrike">
                <a:solidFill>
                  <a:srgbClr val="3465a4"/>
                </a:solidFill>
                <a:latin typeface="Raleway"/>
                <a:ea typeface="Raleway"/>
              </a:rPr>
              <a:t>reserved</a:t>
            </a:r>
            <a:r>
              <a:rPr b="0" lang="en-US" sz="3000" spc="-1" strike="noStrike">
                <a:solidFill>
                  <a:srgbClr val="3465a4"/>
                </a:solidFill>
                <a:latin typeface="Raleway"/>
                <a:ea typeface="Raleway"/>
              </a:rPr>
              <a:t> for the day of </a:t>
            </a:r>
            <a:r>
              <a:rPr b="1" lang="en-US" sz="3000" spc="-1" strike="noStrike">
                <a:solidFill>
                  <a:srgbClr val="3465a4"/>
                </a:solidFill>
                <a:latin typeface="Raleway"/>
                <a:ea typeface="Raleway"/>
              </a:rPr>
              <a:t>doom</a:t>
            </a:r>
            <a:r>
              <a:rPr b="0" lang="en-US" sz="3000" spc="-1" strike="noStrike">
                <a:solidFill>
                  <a:srgbClr val="3465a4"/>
                </a:solidFill>
                <a:latin typeface="Raleway"/>
                <a:ea typeface="Raleway"/>
              </a:rPr>
              <a:t>; they shall be brought out on the day of wrath</a:t>
            </a:r>
            <a:r>
              <a:rPr b="0" lang="en-US" sz="3000" spc="-1" strike="noStrike">
                <a:solidFill>
                  <a:srgbClr val="3465a4"/>
                </a:solidFill>
                <a:latin typeface="Raleway"/>
                <a:ea typeface="Raleway"/>
              </a:rPr>
              <a:t>. </a:t>
            </a:r>
            <a:endParaRPr b="0" lang="en-US" sz="3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sldImg"/>
          </p:nvPr>
        </p:nvSpPr>
        <p:spPr>
          <a:xfrm>
            <a:off x="533520" y="718560"/>
            <a:ext cx="6704640" cy="3771360"/>
          </a:xfrm>
          <a:prstGeom prst="rect">
            <a:avLst/>
          </a:prstGeom>
        </p:spPr>
      </p:sp>
      <p:sp>
        <p:nvSpPr>
          <p:cNvPr id="22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Those who have died are asleep in their graves. We see from the previous verses that the wicked are reserved in their graves and will be brought out for judgment</a:t>
            </a:r>
            <a:r>
              <a:rPr b="0" lang="en-US" sz="2800" spc="-1" strike="noStrike">
                <a:solidFill>
                  <a:srgbClr val="1c1c1c"/>
                </a:solidFill>
                <a:latin typeface="Raleway"/>
              </a:rPr>
              <a:t> and punishment. </a:t>
            </a:r>
            <a:endParaRPr b="0" lang="en-US" sz="2800" spc="-1" strike="noStrike">
              <a:latin typeface="Raleway"/>
            </a:endParaRPr>
          </a:p>
          <a:p>
            <a:r>
              <a:rPr b="0" lang="en-US" sz="2800" spc="-1" strike="noStrike">
                <a:solidFill>
                  <a:srgbClr val="1c1c1c"/>
                </a:solidFill>
                <a:latin typeface="Raleway"/>
              </a:rPr>
              <a:t>   </a:t>
            </a:r>
            <a:r>
              <a:rPr b="0" lang="en-US" sz="2800" spc="-1" strike="noStrike">
                <a:solidFill>
                  <a:srgbClr val="ff0000"/>
                </a:solidFill>
                <a:latin typeface="Raleway"/>
              </a:rPr>
              <a:t>How did Jesus describe this?</a:t>
            </a:r>
            <a:endParaRPr b="0" lang="en-US" sz="2800" spc="-1" strike="noStrike">
              <a:latin typeface="Raleway"/>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sldImg"/>
          </p:nvPr>
        </p:nvSpPr>
        <p:spPr>
          <a:xfrm>
            <a:off x="533520" y="718560"/>
            <a:ext cx="6704640" cy="3771360"/>
          </a:xfrm>
          <a:prstGeom prst="rect">
            <a:avLst/>
          </a:prstGeom>
        </p:spPr>
      </p:sp>
      <p:sp>
        <p:nvSpPr>
          <p:cNvPr id="22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2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John 5:28,29</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Do not marvel at this; for the hour is coming in which all who are in the graves will hear His voice (29) and come forth—those who have done good, to the resurrection of life, and those who have done evil, to the </a:t>
            </a:r>
            <a:r>
              <a:rPr b="1" lang="en-US" sz="2800" spc="-1" strike="noStrike">
                <a:solidFill>
                  <a:srgbClr val="3465a4"/>
                </a:solidFill>
                <a:latin typeface="Raleway"/>
                <a:ea typeface="Raleway"/>
              </a:rPr>
              <a:t>resurrection </a:t>
            </a:r>
            <a:r>
              <a:rPr b="0" lang="en-US" sz="2800" spc="-1" strike="noStrike">
                <a:solidFill>
                  <a:srgbClr val="3465a4"/>
                </a:solidFill>
                <a:latin typeface="Raleway"/>
                <a:ea typeface="Raleway"/>
              </a:rPr>
              <a:t>of</a:t>
            </a:r>
            <a:r>
              <a:rPr b="1" lang="en-US" sz="2800" spc="-1" strike="noStrike">
                <a:solidFill>
                  <a:srgbClr val="3465a4"/>
                </a:solidFill>
                <a:latin typeface="Raleway"/>
                <a:ea typeface="Raleway"/>
              </a:rPr>
              <a:t> condemnation</a:t>
            </a:r>
            <a:r>
              <a:rPr b="0" lang="en-US" sz="2800" spc="-1" strike="noStrike">
                <a:solidFill>
                  <a:srgbClr val="3465a4"/>
                </a:solidFill>
                <a:latin typeface="Raleway"/>
                <a:ea typeface="Raleway"/>
              </a:rPr>
              <a:t>.</a:t>
            </a:r>
            <a:endParaRPr b="0" lang="en-US" sz="28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ldImg"/>
          </p:nvPr>
        </p:nvSpPr>
        <p:spPr>
          <a:xfrm>
            <a:off x="533520" y="718560"/>
            <a:ext cx="6704640" cy="3771360"/>
          </a:xfrm>
          <a:prstGeom prst="rect">
            <a:avLst/>
          </a:prstGeom>
        </p:spPr>
      </p:sp>
      <p:sp>
        <p:nvSpPr>
          <p:cNvPr id="23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righteous and the wicked remain in their graves until the resurrection, when they are raised back to life.</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Why can’t the wicked be punished before Jesus returns?</a:t>
            </a:r>
            <a:endParaRPr b="0" lang="en-US" sz="2800" spc="-1" strike="noStrike">
              <a:latin typeface="Raleway"/>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533520" y="718560"/>
            <a:ext cx="6704640" cy="3771360"/>
          </a:xfrm>
          <a:prstGeom prst="rect">
            <a:avLst/>
          </a:prstGeom>
        </p:spPr>
      </p:sp>
      <p:sp>
        <p:nvSpPr>
          <p:cNvPr id="23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3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22:12</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And behold, I am coming quickly, and My reward is </a:t>
            </a:r>
            <a:r>
              <a:rPr b="1" lang="en-US" sz="2800" spc="-1" strike="noStrike">
                <a:solidFill>
                  <a:srgbClr val="3465a4"/>
                </a:solidFill>
                <a:latin typeface="Raleway"/>
                <a:ea typeface="Raleway"/>
              </a:rPr>
              <a:t>with Me</a:t>
            </a:r>
            <a:r>
              <a:rPr b="0" lang="en-US" sz="2800" spc="-1" strike="noStrike">
                <a:solidFill>
                  <a:srgbClr val="3465a4"/>
                </a:solidFill>
                <a:latin typeface="Raleway"/>
                <a:ea typeface="Raleway"/>
              </a:rPr>
              <a:t>, to give to every one according to his work.”</a:t>
            </a:r>
            <a:endParaRPr b="0" lang="en-US" sz="28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533520" y="718560"/>
            <a:ext cx="6704640" cy="3771360"/>
          </a:xfrm>
          <a:prstGeom prst="rect">
            <a:avLst/>
          </a:prstGeom>
        </p:spPr>
      </p:sp>
      <p:sp>
        <p:nvSpPr>
          <p:cNvPr id="19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Welcome to our study on </a:t>
            </a:r>
            <a:r>
              <a:rPr b="1" lang="en-US" sz="2800" spc="-1" strike="noStrike">
                <a:latin typeface="Raleway"/>
              </a:rPr>
              <a:t>The Lake of Fire</a:t>
            </a:r>
            <a:r>
              <a:rPr b="0" lang="en-US" sz="2800" spc="-1" strike="noStrike">
                <a:latin typeface="Raleway"/>
              </a:rPr>
              <a:t>. Some people wonder, Would God really burn people in hell fire? Is this the same God that healed people and held little children on His knee? The God Who washed His disciples feet?  </a:t>
            </a:r>
            <a:endParaRPr b="0" lang="en-US" sz="2800" spc="-1" strike="noStrike">
              <a:latin typeface="Raleway"/>
            </a:endParaRPr>
          </a:p>
          <a:p>
            <a:r>
              <a:rPr b="0" lang="en-US" sz="2800" spc="-1" strike="noStrike">
                <a:solidFill>
                  <a:srgbClr val="ff0000"/>
                </a:solidFill>
                <a:latin typeface="Raleway"/>
              </a:rPr>
              <a:t>   </a:t>
            </a:r>
            <a:r>
              <a:rPr b="0" lang="en-US" sz="2800" spc="-1" strike="noStrike">
                <a:solidFill>
                  <a:srgbClr val="ff0000"/>
                </a:solidFill>
                <a:latin typeface="Raleway"/>
              </a:rPr>
              <a:t>What is God really like?</a:t>
            </a:r>
            <a:endParaRPr b="0" lang="en-US" sz="2800" spc="-1" strike="noStrike">
              <a:latin typeface="Raleway"/>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ldImg"/>
          </p:nvPr>
        </p:nvSpPr>
        <p:spPr>
          <a:xfrm>
            <a:off x="533520" y="718560"/>
            <a:ext cx="6704640" cy="3771360"/>
          </a:xfrm>
          <a:prstGeom prst="rect">
            <a:avLst/>
          </a:prstGeom>
        </p:spPr>
      </p:sp>
      <p:sp>
        <p:nvSpPr>
          <p:cNvPr id="23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No one is burning now. No one receives rewards until the return of Jesus. That day is coming. </a:t>
            </a:r>
            <a:endParaRPr b="0" lang="en-US" sz="2800" spc="-1" strike="noStrike">
              <a:latin typeface="Raleway"/>
            </a:endParaRPr>
          </a:p>
          <a:p>
            <a:r>
              <a:rPr b="0" lang="en-US" sz="2800" spc="-1" strike="noStrike">
                <a:latin typeface="Raleway"/>
              </a:rPr>
              <a:t>   </a:t>
            </a:r>
            <a:r>
              <a:rPr b="0" lang="en-US" sz="2800" spc="-1" strike="noStrike">
                <a:solidFill>
                  <a:srgbClr val="ff4000"/>
                </a:solidFill>
                <a:latin typeface="Raleway"/>
              </a:rPr>
              <a:t>What will happen to the wicked? </a:t>
            </a:r>
            <a:endParaRPr b="0" lang="en-US" sz="2800" spc="-1" strike="noStrike">
              <a:latin typeface="Raleway"/>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sldImg"/>
          </p:nvPr>
        </p:nvSpPr>
        <p:spPr>
          <a:xfrm>
            <a:off x="533520" y="718560"/>
            <a:ext cx="6704640" cy="3771360"/>
          </a:xfrm>
          <a:prstGeom prst="rect">
            <a:avLst/>
          </a:prstGeom>
        </p:spPr>
      </p:sp>
      <p:sp>
        <p:nvSpPr>
          <p:cNvPr id="23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3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2 Peter 3:10</a:t>
            </a:r>
            <a:endParaRPr b="0" lang="en-US" sz="28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But the day of the Lord will come as a thief in the night, in which the heavens will pass away with a great noise, and the elements will melt with fervent heat; both the earth and the works that are in it will be </a:t>
            </a:r>
            <a:r>
              <a:rPr b="1" lang="en-US" sz="2800" spc="-1" strike="noStrike">
                <a:solidFill>
                  <a:srgbClr val="3465a4"/>
                </a:solidFill>
                <a:latin typeface="Raleway"/>
                <a:ea typeface="Raleway"/>
              </a:rPr>
              <a:t>burned up.</a:t>
            </a:r>
            <a:endParaRPr b="0" lang="en-US" sz="28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sldImg"/>
          </p:nvPr>
        </p:nvSpPr>
        <p:spPr>
          <a:xfrm>
            <a:off x="533520" y="718560"/>
            <a:ext cx="6704640" cy="3771360"/>
          </a:xfrm>
          <a:prstGeom prst="rect">
            <a:avLst/>
          </a:prstGeom>
        </p:spPr>
      </p:sp>
      <p:sp>
        <p:nvSpPr>
          <p:cNvPr id="24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solidFill>
                  <a:srgbClr val="ff0000"/>
                </a:solidFill>
                <a:latin typeface="Raleway"/>
              </a:rPr>
              <a:t>So is there really a hell? What did Jesus say about it?</a:t>
            </a:r>
            <a:endParaRPr b="0" lang="en-US" sz="2800" spc="-1" strike="noStrike">
              <a:latin typeface="Raleway"/>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sldImg"/>
          </p:nvPr>
        </p:nvSpPr>
        <p:spPr>
          <a:xfrm>
            <a:off x="533520" y="718560"/>
            <a:ext cx="6704640" cy="3771360"/>
          </a:xfrm>
          <a:prstGeom prst="rect">
            <a:avLst/>
          </a:prstGeom>
        </p:spPr>
      </p:sp>
      <p:sp>
        <p:nvSpPr>
          <p:cNvPr id="24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4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Matthew 10:28</a:t>
            </a:r>
            <a:endParaRPr b="0" lang="en-US" sz="28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And do not fear those who kill the body but cannot kill the soul. But rather fear Him who is able to </a:t>
            </a:r>
            <a:r>
              <a:rPr b="1" lang="en-US" sz="2800" spc="-1" strike="noStrike">
                <a:solidFill>
                  <a:srgbClr val="3465a4"/>
                </a:solidFill>
                <a:latin typeface="Raleway"/>
                <a:ea typeface="Calibri"/>
              </a:rPr>
              <a:t>destroy</a:t>
            </a:r>
            <a:r>
              <a:rPr b="0" lang="en-US" sz="2800" spc="-1" strike="noStrike">
                <a:solidFill>
                  <a:srgbClr val="3465a4"/>
                </a:solidFill>
                <a:latin typeface="Raleway"/>
                <a:ea typeface="Calibri"/>
              </a:rPr>
              <a:t> both soul and body in </a:t>
            </a:r>
            <a:r>
              <a:rPr b="1" lang="en-US" sz="2800" spc="-1" strike="noStrike">
                <a:solidFill>
                  <a:srgbClr val="3465a4"/>
                </a:solidFill>
                <a:latin typeface="Raleway"/>
                <a:ea typeface="Calibri"/>
              </a:rPr>
              <a:t>hell.</a:t>
            </a:r>
            <a:endParaRPr b="0" lang="en-US" sz="28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sldImg"/>
          </p:nvPr>
        </p:nvSpPr>
        <p:spPr>
          <a:xfrm>
            <a:off x="533520" y="718560"/>
            <a:ext cx="6704640" cy="3771360"/>
          </a:xfrm>
          <a:prstGeom prst="rect">
            <a:avLst/>
          </a:prstGeom>
        </p:spPr>
      </p:sp>
      <p:sp>
        <p:nvSpPr>
          <p:cNvPr id="24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Jesus said both soul and body are destroyed in hell. </a:t>
            </a:r>
            <a:r>
              <a:rPr b="0" lang="en-US" sz="2800" spc="-1" strike="noStrike">
                <a:solidFill>
                  <a:srgbClr val="ff0000"/>
                </a:solidFill>
                <a:latin typeface="Raleway"/>
              </a:rPr>
              <a:t>Do the wicked continue to burn forever?</a:t>
            </a:r>
            <a:endParaRPr b="0" lang="en-US" sz="2800" spc="-1" strike="noStrike">
              <a:latin typeface="Raleway"/>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sldImg"/>
          </p:nvPr>
        </p:nvSpPr>
        <p:spPr>
          <a:xfrm>
            <a:off x="533520" y="718560"/>
            <a:ext cx="6704640" cy="3771360"/>
          </a:xfrm>
          <a:prstGeom prst="rect">
            <a:avLst/>
          </a:prstGeom>
        </p:spPr>
      </p:sp>
      <p:sp>
        <p:nvSpPr>
          <p:cNvPr id="24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49" name="TextShape 3"/>
          <p:cNvSpPr txBox="1"/>
          <p:nvPr/>
        </p:nvSpPr>
        <p:spPr>
          <a:xfrm>
            <a:off x="457200" y="4572000"/>
            <a:ext cx="6979320" cy="38898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Psalm 37:9-11</a:t>
            </a:r>
            <a:endParaRPr b="0" lang="en-US" sz="2800" spc="-1" strike="noStrike">
              <a:latin typeface="Arial"/>
            </a:endParaRPr>
          </a:p>
          <a:p>
            <a:pPr>
              <a:lnSpc>
                <a:spcPct val="100000"/>
              </a:lnSpc>
              <a:spcAft>
                <a:spcPts val="1001"/>
              </a:spcAft>
            </a:pPr>
            <a:r>
              <a:rPr b="0" lang="en-US" sz="2800" spc="-1" strike="noStrike">
                <a:solidFill>
                  <a:srgbClr val="3465a4"/>
                </a:solidFill>
                <a:latin typeface="Seravek"/>
                <a:ea typeface="Raleway"/>
              </a:rPr>
              <a:t>   </a:t>
            </a: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For evildoers shall be </a:t>
            </a:r>
            <a:r>
              <a:rPr b="1" lang="en-US" sz="2800" spc="-1" strike="noStrike">
                <a:solidFill>
                  <a:srgbClr val="3465a4"/>
                </a:solidFill>
                <a:latin typeface="Raleway"/>
                <a:ea typeface="Raleway"/>
              </a:rPr>
              <a:t>cut off</a:t>
            </a:r>
            <a:r>
              <a:rPr b="0" lang="en-US" sz="2800" spc="-1" strike="noStrike">
                <a:solidFill>
                  <a:srgbClr val="3465a4"/>
                </a:solidFill>
                <a:latin typeface="Raleway"/>
                <a:ea typeface="Raleway"/>
              </a:rPr>
              <a:t>; but those who wait on the Lord, they shall inherit the earth. (10) For yet a little while and the wicked shall be </a:t>
            </a:r>
            <a:r>
              <a:rPr b="1" lang="en-US" sz="2800" spc="-1" strike="noStrike">
                <a:solidFill>
                  <a:srgbClr val="3465a4"/>
                </a:solidFill>
                <a:latin typeface="Raleway"/>
                <a:ea typeface="Raleway"/>
              </a:rPr>
              <a:t>no more</a:t>
            </a:r>
            <a:r>
              <a:rPr b="0" lang="en-US" sz="2800" spc="-1" strike="noStrike">
                <a:solidFill>
                  <a:srgbClr val="3465a4"/>
                </a:solidFill>
                <a:latin typeface="Raleway"/>
                <a:ea typeface="Raleway"/>
              </a:rPr>
              <a:t>; indeed, you will look carefully for his place, but it shall be no more. (11) But the meek shall inherit the earth, and shall delight themselves in the abundance of peace. </a:t>
            </a:r>
            <a:endParaRPr b="0" lang="en-US" sz="28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533520" y="718560"/>
            <a:ext cx="6704640" cy="3771360"/>
          </a:xfrm>
          <a:prstGeom prst="rect">
            <a:avLst/>
          </a:prstGeom>
        </p:spPr>
      </p:sp>
      <p:sp>
        <p:nvSpPr>
          <p:cNvPr id="25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wicked will be “cut off”. They will be “no more”. </a:t>
            </a:r>
            <a:r>
              <a:rPr b="0" lang="en-US" sz="2800" spc="-1" strike="noStrike">
                <a:solidFill>
                  <a:srgbClr val="ff0000"/>
                </a:solidFill>
                <a:latin typeface="Raleway"/>
              </a:rPr>
              <a:t>Will the fire eventually go out?</a:t>
            </a:r>
            <a:r>
              <a:rPr b="0" lang="en-US" sz="2800" spc="-1" strike="noStrike">
                <a:latin typeface="Raleway"/>
              </a:rPr>
              <a:t>  </a:t>
            </a:r>
            <a:endParaRPr b="0" lang="en-US" sz="2800" spc="-1" strike="noStrike">
              <a:latin typeface="Raleway"/>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ldImg"/>
          </p:nvPr>
        </p:nvSpPr>
        <p:spPr>
          <a:xfrm>
            <a:off x="533520" y="718560"/>
            <a:ext cx="6704640" cy="3771360"/>
          </a:xfrm>
          <a:prstGeom prst="rect">
            <a:avLst/>
          </a:prstGeom>
        </p:spPr>
      </p:sp>
      <p:sp>
        <p:nvSpPr>
          <p:cNvPr id="25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5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Isaiah 47:14</a:t>
            </a:r>
            <a:endParaRPr b="0" lang="en-US" sz="28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Behold, they shall be as stubble, the fire shall burn them; they shall not deliver themselves from the power of the flame; it shall not be a </a:t>
            </a:r>
            <a:r>
              <a:rPr b="1" lang="en-US" sz="2800" spc="-1" strike="noStrike">
                <a:solidFill>
                  <a:srgbClr val="3465a4"/>
                </a:solidFill>
                <a:latin typeface="Raleway"/>
                <a:ea typeface="Calibri"/>
              </a:rPr>
              <a:t>coal</a:t>
            </a:r>
            <a:r>
              <a:rPr b="0" lang="en-US" sz="2800" spc="-1" strike="noStrike">
                <a:solidFill>
                  <a:srgbClr val="3465a4"/>
                </a:solidFill>
                <a:latin typeface="Raleway"/>
                <a:ea typeface="Calibri"/>
              </a:rPr>
              <a:t> to be warmed by, nor a</a:t>
            </a:r>
            <a:r>
              <a:rPr b="1" lang="en-US" sz="2800" spc="-1" strike="noStrike">
                <a:solidFill>
                  <a:srgbClr val="3465a4"/>
                </a:solidFill>
                <a:latin typeface="Raleway"/>
                <a:ea typeface="Calibri"/>
              </a:rPr>
              <a:t> fire</a:t>
            </a:r>
            <a:r>
              <a:rPr b="0" lang="en-US" sz="2800" spc="-1" strike="noStrike">
                <a:solidFill>
                  <a:srgbClr val="3465a4"/>
                </a:solidFill>
                <a:latin typeface="Raleway"/>
                <a:ea typeface="Calibri"/>
              </a:rPr>
              <a:t> to sit before</a:t>
            </a:r>
            <a:r>
              <a:rPr b="0" lang="en-US" sz="3000" spc="-1" strike="noStrike">
                <a:solidFill>
                  <a:srgbClr val="3465a4"/>
                </a:solidFill>
                <a:latin typeface="Raleway"/>
                <a:ea typeface="Calibri"/>
              </a:rPr>
              <a:t>!</a:t>
            </a:r>
            <a:endParaRPr b="0" lang="en-US" sz="3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sldImg"/>
          </p:nvPr>
        </p:nvSpPr>
        <p:spPr>
          <a:xfrm>
            <a:off x="533520" y="718560"/>
            <a:ext cx="6704640" cy="3771360"/>
          </a:xfrm>
          <a:prstGeom prst="rect">
            <a:avLst/>
          </a:prstGeom>
        </p:spPr>
      </p:sp>
      <p:sp>
        <p:nvSpPr>
          <p:cNvPr id="25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When the fire has done its work, it will go out. There will not be even a coal left to warm oneself by.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 </a:t>
            </a:r>
            <a:r>
              <a:rPr b="0" lang="en-US" sz="2800" spc="-1" strike="noStrike">
                <a:solidFill>
                  <a:srgbClr val="ff0000"/>
                </a:solidFill>
                <a:latin typeface="Raleway"/>
              </a:rPr>
              <a:t>What will the wicked become?</a:t>
            </a:r>
            <a:endParaRPr b="0" lang="en-US" sz="2800" spc="-1" strike="noStrike">
              <a:latin typeface="Raleway"/>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sldImg"/>
          </p:nvPr>
        </p:nvSpPr>
        <p:spPr>
          <a:xfrm>
            <a:off x="533520" y="718560"/>
            <a:ext cx="6704640" cy="3771360"/>
          </a:xfrm>
          <a:prstGeom prst="rect">
            <a:avLst/>
          </a:prstGeom>
        </p:spPr>
      </p:sp>
      <p:sp>
        <p:nvSpPr>
          <p:cNvPr id="25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59" name="TextShape 3"/>
          <p:cNvSpPr txBox="1"/>
          <p:nvPr/>
        </p:nvSpPr>
        <p:spPr>
          <a:xfrm>
            <a:off x="457200" y="4572000"/>
            <a:ext cx="6979320" cy="470232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Malachi 4:1,3</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For behold, the day is coming, burning like an oven, and all the proud, yes, all who do wickedly will be stubble. And the day which is coming shall </a:t>
            </a:r>
            <a:r>
              <a:rPr b="1" lang="en-US" sz="2800" spc="-1" strike="noStrike">
                <a:solidFill>
                  <a:srgbClr val="3465a4"/>
                </a:solidFill>
                <a:latin typeface="Raleway"/>
                <a:ea typeface="Calibri"/>
              </a:rPr>
              <a:t>burn</a:t>
            </a:r>
            <a:r>
              <a:rPr b="0" lang="en-US" sz="2800" spc="-1" strike="noStrike">
                <a:solidFill>
                  <a:srgbClr val="3465a4"/>
                </a:solidFill>
                <a:latin typeface="Raleway"/>
                <a:ea typeface="Calibri"/>
              </a:rPr>
              <a:t> them </a:t>
            </a:r>
            <a:r>
              <a:rPr b="1" lang="en-US" sz="2800" spc="-1" strike="noStrike">
                <a:solidFill>
                  <a:srgbClr val="3465a4"/>
                </a:solidFill>
                <a:latin typeface="Raleway"/>
                <a:ea typeface="Calibri"/>
              </a:rPr>
              <a:t>up</a:t>
            </a:r>
            <a:r>
              <a:rPr b="0" lang="en-US" sz="2800" spc="-1" strike="noStrike">
                <a:solidFill>
                  <a:srgbClr val="3465a4"/>
                </a:solidFill>
                <a:latin typeface="Raleway"/>
                <a:ea typeface="Calibri"/>
              </a:rPr>
              <a:t>,” says the LORD of hosts, “That will leave them neither root nor branch... (3) You shall trample the wicked, for they shall be </a:t>
            </a:r>
            <a:r>
              <a:rPr b="1" lang="en-US" sz="2800" spc="-1" strike="noStrike">
                <a:solidFill>
                  <a:srgbClr val="3465a4"/>
                </a:solidFill>
                <a:latin typeface="Raleway"/>
                <a:ea typeface="Calibri"/>
              </a:rPr>
              <a:t>ashes</a:t>
            </a:r>
            <a:r>
              <a:rPr b="0" lang="en-US" sz="2800" spc="-1" strike="noStrike">
                <a:solidFill>
                  <a:srgbClr val="3465a4"/>
                </a:solidFill>
                <a:latin typeface="Raleway"/>
                <a:ea typeface="Calibri"/>
              </a:rPr>
              <a:t> under the soles of your feet on the day that I do this,” says the LORD of Hosts.</a:t>
            </a:r>
            <a:endParaRPr b="0" lang="en-US" sz="28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533520" y="718560"/>
            <a:ext cx="6704640" cy="3771360"/>
          </a:xfrm>
          <a:prstGeom prst="rect">
            <a:avLst/>
          </a:prstGeom>
        </p:spPr>
      </p:sp>
      <p:sp>
        <p:nvSpPr>
          <p:cNvPr id="19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194" name="TextShape 3"/>
          <p:cNvSpPr txBox="1"/>
          <p:nvPr/>
        </p:nvSpPr>
        <p:spPr>
          <a:xfrm>
            <a:off x="577800" y="4572000"/>
            <a:ext cx="6750720" cy="3886200"/>
          </a:xfrm>
          <a:prstGeom prst="rect">
            <a:avLst/>
          </a:prstGeom>
          <a:noFill/>
          <a:ln w="0">
            <a:noFill/>
          </a:ln>
        </p:spPr>
        <p:txBody>
          <a:bodyPr lIns="90000" rIns="90000" tIns="45000" bIns="45000">
            <a:noAutofit/>
          </a:bodyPr>
          <a:p>
            <a:pPr>
              <a:lnSpc>
                <a:spcPct val="120000"/>
              </a:lnSpc>
            </a:pPr>
            <a:r>
              <a:rPr b="1" lang="en-GB" sz="2800" spc="-1" strike="noStrike">
                <a:solidFill>
                  <a:srgbClr val="3465a4"/>
                </a:solidFill>
                <a:latin typeface="Raleway"/>
                <a:ea typeface="ITC Souvenir Demi"/>
              </a:rPr>
              <a:t>1 John 3:1</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Behold what manner of love the Father has bestowed on us, that we should be called </a:t>
            </a:r>
            <a:r>
              <a:rPr b="1" lang="en-US" sz="2800" spc="-1" strike="noStrike">
                <a:solidFill>
                  <a:srgbClr val="3465a4"/>
                </a:solidFill>
                <a:latin typeface="Raleway"/>
                <a:ea typeface="Raleway"/>
              </a:rPr>
              <a:t>children</a:t>
            </a:r>
            <a:r>
              <a:rPr b="0" lang="en-US" sz="2800" spc="-1" strike="noStrike">
                <a:solidFill>
                  <a:srgbClr val="3465a4"/>
                </a:solidFill>
                <a:latin typeface="Raleway"/>
                <a:ea typeface="Raleway"/>
              </a:rPr>
              <a:t> of </a:t>
            </a:r>
            <a:r>
              <a:rPr b="1" lang="en-US" sz="2800" spc="-1" strike="noStrike">
                <a:solidFill>
                  <a:srgbClr val="3465a4"/>
                </a:solidFill>
                <a:latin typeface="Raleway"/>
                <a:ea typeface="Raleway"/>
              </a:rPr>
              <a:t>God</a:t>
            </a:r>
            <a:r>
              <a:rPr b="0" lang="en-US" sz="2800" spc="-1" strike="noStrike">
                <a:solidFill>
                  <a:srgbClr val="3465a4"/>
                </a:solidFill>
                <a:latin typeface="Raleway"/>
                <a:ea typeface="Raleway"/>
              </a:rPr>
              <a:t>!</a:t>
            </a:r>
            <a:endParaRPr b="0" lang="en-US" sz="2800" spc="-1" strike="noStrike">
              <a:latin typeface="Arial"/>
            </a:endParaRPr>
          </a:p>
          <a:p>
            <a:pPr>
              <a:lnSpc>
                <a:spcPct val="100000"/>
              </a:lnSpc>
            </a:pPr>
            <a:endParaRPr b="0" lang="en-US" sz="2800" spc="-1" strike="noStrike">
              <a:latin typeface="Arial"/>
            </a:endParaRPr>
          </a:p>
          <a:p>
            <a:pPr>
              <a:lnSpc>
                <a:spcPct val="100000"/>
              </a:lnSpc>
            </a:pPr>
            <a:r>
              <a:rPr b="1" lang="en-GB" sz="2800" spc="-1" strike="noStrike">
                <a:solidFill>
                  <a:srgbClr val="3465a4"/>
                </a:solidFill>
                <a:latin typeface="Raleway"/>
                <a:ea typeface="ITC Souvenir Demi"/>
              </a:rPr>
              <a:t>1 John 4:8</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He who does not love does not know God, for God is </a:t>
            </a:r>
            <a:r>
              <a:rPr b="1" lang="en-US" sz="2800" spc="-1" strike="noStrike">
                <a:solidFill>
                  <a:srgbClr val="3465a4"/>
                </a:solidFill>
                <a:latin typeface="Raleway"/>
                <a:ea typeface="Raleway"/>
              </a:rPr>
              <a:t>love</a:t>
            </a:r>
            <a:r>
              <a:rPr b="0" lang="en-US" sz="2800" spc="-1" strike="noStrike">
                <a:solidFill>
                  <a:srgbClr val="3465a4"/>
                </a:solidFill>
                <a:latin typeface="Raleway"/>
                <a:ea typeface="Raleway"/>
              </a:rPr>
              <a:t>.</a:t>
            </a:r>
            <a:endParaRPr b="0" lang="en-US" sz="28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533520" y="718560"/>
            <a:ext cx="6704640" cy="3771360"/>
          </a:xfrm>
          <a:prstGeom prst="rect">
            <a:avLst/>
          </a:prstGeom>
        </p:spPr>
      </p:sp>
      <p:sp>
        <p:nvSpPr>
          <p:cNvPr id="26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says the wicked will be burned up and they will become ashes under our feet.</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Where does this fire happen?</a:t>
            </a:r>
            <a:endParaRPr b="0" lang="en-US" sz="2800" spc="-1" strike="noStrike">
              <a:latin typeface="Raleway"/>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533520" y="718560"/>
            <a:ext cx="6704640" cy="3771360"/>
          </a:xfrm>
          <a:prstGeom prst="rect">
            <a:avLst/>
          </a:prstGeom>
        </p:spPr>
      </p:sp>
      <p:sp>
        <p:nvSpPr>
          <p:cNvPr id="26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6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20:9</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They went up on the breadth of the </a:t>
            </a:r>
            <a:r>
              <a:rPr b="1" lang="en-US" sz="2800" spc="-1" strike="noStrike">
                <a:solidFill>
                  <a:srgbClr val="3465a4"/>
                </a:solidFill>
                <a:latin typeface="Raleway"/>
                <a:ea typeface="Raleway"/>
              </a:rPr>
              <a:t>earth</a:t>
            </a:r>
            <a:r>
              <a:rPr b="0" lang="en-US" sz="2800" spc="-1" strike="noStrike">
                <a:solidFill>
                  <a:srgbClr val="3465a4"/>
                </a:solidFill>
                <a:latin typeface="Raleway"/>
                <a:ea typeface="Raleway"/>
              </a:rPr>
              <a:t> and surrounded the camp of the saints and the beloved city. And fire came down from God out of </a:t>
            </a:r>
            <a:r>
              <a:rPr b="1" lang="en-US" sz="2800" spc="-1" strike="noStrike">
                <a:solidFill>
                  <a:srgbClr val="3465a4"/>
                </a:solidFill>
                <a:latin typeface="Raleway"/>
                <a:ea typeface="Raleway"/>
              </a:rPr>
              <a:t>heaven</a:t>
            </a:r>
            <a:r>
              <a:rPr b="0" lang="en-US" sz="2800" spc="-1" strike="noStrike">
                <a:solidFill>
                  <a:srgbClr val="3465a4"/>
                </a:solidFill>
                <a:latin typeface="Raleway"/>
                <a:ea typeface="Raleway"/>
              </a:rPr>
              <a:t> and devoured them</a:t>
            </a:r>
            <a:r>
              <a:rPr b="0" lang="en-US" sz="3000" spc="-1" strike="noStrike">
                <a:solidFill>
                  <a:srgbClr val="3465a4"/>
                </a:solidFill>
                <a:latin typeface="Raleway"/>
                <a:ea typeface="Raleway"/>
              </a:rPr>
              <a:t>.</a:t>
            </a:r>
            <a:endParaRPr b="0" lang="en-US" sz="3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533520" y="718560"/>
            <a:ext cx="6704640" cy="3771360"/>
          </a:xfrm>
          <a:prstGeom prst="rect">
            <a:avLst/>
          </a:prstGeom>
        </p:spPr>
      </p:sp>
      <p:sp>
        <p:nvSpPr>
          <p:cNvPr id="26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Some people think that hell is burning in the center of the earth. But the Bible says that fire from heaven comes down on the earth and burns up the devil, the wicked, everything.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Do they continue to burn forever?</a:t>
            </a:r>
            <a:endParaRPr b="0" lang="en-US" sz="2800" spc="-1" strike="noStrike">
              <a:latin typeface="Raleway"/>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sldImg"/>
          </p:nvPr>
        </p:nvSpPr>
        <p:spPr>
          <a:xfrm>
            <a:off x="533520" y="718560"/>
            <a:ext cx="6704640" cy="3771360"/>
          </a:xfrm>
          <a:prstGeom prst="rect">
            <a:avLst/>
          </a:prstGeom>
        </p:spPr>
      </p:sp>
      <p:sp>
        <p:nvSpPr>
          <p:cNvPr id="26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6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Romans 6:23</a:t>
            </a:r>
            <a:endParaRPr b="0" lang="en-US" sz="28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For the wages of sin is </a:t>
            </a:r>
            <a:r>
              <a:rPr b="1" lang="en-US" sz="2800" spc="-1" strike="noStrike">
                <a:solidFill>
                  <a:srgbClr val="3465a4"/>
                </a:solidFill>
                <a:latin typeface="Raleway"/>
                <a:ea typeface="Raleway"/>
              </a:rPr>
              <a:t>death</a:t>
            </a:r>
            <a:r>
              <a:rPr b="0" lang="en-US" sz="2800" spc="-1" strike="noStrike">
                <a:solidFill>
                  <a:srgbClr val="3465a4"/>
                </a:solidFill>
                <a:latin typeface="Raleway"/>
                <a:ea typeface="Raleway"/>
              </a:rPr>
              <a:t>, but the gift of God is </a:t>
            </a:r>
            <a:r>
              <a:rPr b="1" lang="en-US" sz="2800" spc="-1" strike="noStrike">
                <a:solidFill>
                  <a:srgbClr val="3465a4"/>
                </a:solidFill>
                <a:latin typeface="Raleway"/>
                <a:ea typeface="Raleway"/>
              </a:rPr>
              <a:t>eternal life</a:t>
            </a:r>
            <a:r>
              <a:rPr b="0" lang="en-US" sz="2800" spc="-1" strike="noStrike">
                <a:solidFill>
                  <a:srgbClr val="3465a4"/>
                </a:solidFill>
                <a:latin typeface="Raleway"/>
                <a:ea typeface="Raleway"/>
              </a:rPr>
              <a:t> in Christ our Lord. </a:t>
            </a:r>
            <a:endParaRPr b="0" lang="en-US" sz="28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533520" y="718560"/>
            <a:ext cx="6704640" cy="3771360"/>
          </a:xfrm>
          <a:prstGeom prst="rect">
            <a:avLst/>
          </a:prstGeom>
        </p:spPr>
      </p:sp>
      <p:sp>
        <p:nvSpPr>
          <p:cNvPr id="27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says the wages of sin is </a:t>
            </a:r>
            <a:r>
              <a:rPr b="1" lang="en-US" sz="2800" spc="-1" strike="noStrike">
                <a:latin typeface="Raleway"/>
              </a:rPr>
              <a:t>death</a:t>
            </a:r>
            <a:r>
              <a:rPr b="0" lang="en-US" sz="2800" spc="-1" strike="noStrike">
                <a:latin typeface="Raleway"/>
              </a:rPr>
              <a:t>, not eternal torment. Eternal life is given only to the righteous, not the wicked. John 3:16 says that God gave His Son </a:t>
            </a:r>
            <a:r>
              <a:rPr b="0" i="1" lang="en-US" sz="2800" spc="-1" strike="noStrike">
                <a:latin typeface="Raleway"/>
              </a:rPr>
              <a:t>“so that whoever believes in Him should not </a:t>
            </a:r>
            <a:r>
              <a:rPr b="1" i="1" lang="en-US" sz="2800" spc="-1" strike="noStrike">
                <a:solidFill>
                  <a:srgbClr val="1c1c1c"/>
                </a:solidFill>
                <a:latin typeface="Raleway"/>
              </a:rPr>
              <a:t>perish</a:t>
            </a:r>
            <a:r>
              <a:rPr b="0" i="1" lang="en-US" sz="2800" spc="-1" strike="noStrike">
                <a:latin typeface="Raleway"/>
              </a:rPr>
              <a:t>, but have everlasting life”.</a:t>
            </a:r>
            <a:r>
              <a:rPr b="0" lang="en-US" sz="2800" spc="-1" strike="noStrike">
                <a:latin typeface="Raleway"/>
              </a:rPr>
              <a:t> The wicked are the ones who perish.  </a:t>
            </a:r>
            <a:endParaRPr b="0" lang="en-US" sz="2800" spc="-1" strike="noStrike">
              <a:latin typeface="Raleway"/>
            </a:endParaRPr>
          </a:p>
          <a:p>
            <a:r>
              <a:rPr b="0" lang="en-US" sz="2800" spc="-1" strike="noStrike">
                <a:solidFill>
                  <a:srgbClr val="ff0000"/>
                </a:solidFill>
                <a:latin typeface="Raleway"/>
              </a:rPr>
              <a:t>   </a:t>
            </a:r>
            <a:r>
              <a:rPr b="0" lang="en-US" sz="2800" spc="-1" strike="noStrike">
                <a:solidFill>
                  <a:srgbClr val="ff0000"/>
                </a:solidFill>
                <a:latin typeface="Raleway"/>
              </a:rPr>
              <a:t>Do their souls continue to exist?</a:t>
            </a:r>
            <a:r>
              <a:rPr b="0" lang="en-US" sz="2800" spc="-1" strike="noStrike">
                <a:latin typeface="Raleway"/>
              </a:rPr>
              <a:t> </a:t>
            </a:r>
            <a:endParaRPr b="0" lang="en-US" sz="2800" spc="-1" strike="noStrike">
              <a:latin typeface="Raleway"/>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533520" y="718560"/>
            <a:ext cx="6704640" cy="3771360"/>
          </a:xfrm>
          <a:prstGeom prst="rect">
            <a:avLst/>
          </a:prstGeom>
        </p:spPr>
      </p:sp>
      <p:sp>
        <p:nvSpPr>
          <p:cNvPr id="27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7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Ezekiel 18:4</a:t>
            </a:r>
            <a:endParaRPr b="0" lang="en-US" sz="28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Behold all souls are Mine; the soul of the father as well as the soul of the son is Mine; the soul who sins shall </a:t>
            </a:r>
            <a:r>
              <a:rPr b="1" lang="en-US" sz="2800" spc="-1" strike="noStrike">
                <a:solidFill>
                  <a:srgbClr val="3465a4"/>
                </a:solidFill>
                <a:latin typeface="Raleway"/>
                <a:ea typeface="Raleway"/>
              </a:rPr>
              <a:t>die</a:t>
            </a:r>
            <a:r>
              <a:rPr b="0" lang="en-US" sz="2800" spc="-1" strike="noStrike">
                <a:solidFill>
                  <a:srgbClr val="3465a4"/>
                </a:solidFill>
                <a:latin typeface="Raleway"/>
                <a:ea typeface="Raleway"/>
              </a:rPr>
              <a:t>.</a:t>
            </a:r>
            <a:endParaRPr b="0" lang="en-US" sz="28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sldImg"/>
          </p:nvPr>
        </p:nvSpPr>
        <p:spPr>
          <a:xfrm>
            <a:off x="533520" y="718560"/>
            <a:ext cx="6704640" cy="3771360"/>
          </a:xfrm>
          <a:prstGeom prst="rect">
            <a:avLst/>
          </a:prstGeom>
        </p:spPr>
      </p:sp>
      <p:sp>
        <p:nvSpPr>
          <p:cNvPr id="276" name="PlaceHolder 2"/>
          <p:cNvSpPr>
            <a:spLocks noGrp="1"/>
          </p:cNvSpPr>
          <p:nvPr>
            <p:ph type="body"/>
          </p:nvPr>
        </p:nvSpPr>
        <p:spPr>
          <a:xfrm>
            <a:off x="457200" y="4752000"/>
            <a:ext cx="6858000" cy="668196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teaches that every person who is alive is a </a:t>
            </a:r>
            <a:r>
              <a:rPr b="0" i="1" lang="en-US" sz="2800" spc="-1" strike="noStrike">
                <a:latin typeface="Raleway"/>
              </a:rPr>
              <a:t>living soul.</a:t>
            </a:r>
            <a:r>
              <a:rPr b="0" lang="en-US" sz="2800" spc="-1" strike="noStrike">
                <a:latin typeface="Raleway"/>
              </a:rPr>
              <a:t> Body + breath (spirit) = a living soul. This was how God made Adam. He breathed into his newly created body the breath of life, and man </a:t>
            </a:r>
            <a:r>
              <a:rPr b="0" i="1" lang="en-US" sz="2800" spc="-1" strike="noStrike">
                <a:latin typeface="Raleway"/>
              </a:rPr>
              <a:t>became</a:t>
            </a:r>
            <a:r>
              <a:rPr b="0" lang="en-US" sz="2800" spc="-1" strike="noStrike">
                <a:latin typeface="Raleway"/>
              </a:rPr>
              <a:t> a living soul*. When souls die, they cease to exist. Revelation 20:14 says that hellfire is the second </a:t>
            </a:r>
            <a:r>
              <a:rPr b="1" lang="en-US" sz="2800" spc="-1" strike="noStrike">
                <a:latin typeface="Raleway"/>
              </a:rPr>
              <a:t>death</a:t>
            </a:r>
            <a:r>
              <a:rPr b="0" lang="en-US" sz="2800" spc="-1" strike="noStrike">
                <a:latin typeface="Raleway"/>
              </a:rPr>
              <a:t>. God has given each of us the opportunity to have eternal life.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Who is hellfire prepared for?</a:t>
            </a:r>
            <a:endParaRPr b="0" lang="en-US" sz="2800" spc="-1" strike="noStrike">
              <a:latin typeface="Raleway"/>
            </a:endParaRPr>
          </a:p>
          <a:p>
            <a:endParaRPr b="0" lang="en-US" sz="2800" spc="-1" strike="noStrike">
              <a:latin typeface="Raleway"/>
            </a:endParaRPr>
          </a:p>
          <a:p>
            <a:endParaRPr b="0" lang="en-US" sz="2800" spc="-1" strike="noStrike">
              <a:latin typeface="Raleway"/>
            </a:endParaRPr>
          </a:p>
          <a:p>
            <a:endParaRPr b="0" lang="en-US" sz="2800" spc="-1" strike="noStrike">
              <a:latin typeface="Raleway"/>
            </a:endParaRPr>
          </a:p>
          <a:p>
            <a:endParaRPr b="0" lang="en-US" sz="2800" spc="-1" strike="noStrike">
              <a:latin typeface="Raleway"/>
            </a:endParaRPr>
          </a:p>
          <a:p>
            <a:r>
              <a:rPr b="0" lang="en-US" sz="2800" spc="-1" strike="noStrike">
                <a:latin typeface="Raleway"/>
              </a:rPr>
              <a:t>   </a:t>
            </a:r>
            <a:r>
              <a:rPr b="0" i="1" lang="en-US" sz="2000" spc="-1" strike="noStrike">
                <a:latin typeface="Raleway"/>
              </a:rPr>
              <a:t>*Genesis 2:7</a:t>
            </a:r>
            <a:endParaRPr b="0" lang="en-US" sz="2000" spc="-1" strike="noStrike">
              <a:latin typeface="Raleway"/>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Img"/>
          </p:nvPr>
        </p:nvSpPr>
        <p:spPr>
          <a:xfrm>
            <a:off x="533520" y="718560"/>
            <a:ext cx="6704640" cy="3771360"/>
          </a:xfrm>
          <a:prstGeom prst="rect">
            <a:avLst/>
          </a:prstGeom>
        </p:spPr>
      </p:sp>
      <p:sp>
        <p:nvSpPr>
          <p:cNvPr id="27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7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Raleway"/>
                <a:ea typeface="ITC Souvenir Demi"/>
              </a:rPr>
              <a:t>Matthew 25:41</a:t>
            </a:r>
            <a:endParaRPr b="0" lang="en-US" sz="2800" spc="-1" strike="noStrike">
              <a:latin typeface="Raleway"/>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Then He will also say to those on the left hand, Depart from Me you cursed, into the everlasting fire prepared for the </a:t>
            </a:r>
            <a:r>
              <a:rPr b="1" lang="en-US" sz="2800" spc="-1" strike="noStrike">
                <a:solidFill>
                  <a:srgbClr val="3465a4"/>
                </a:solidFill>
                <a:latin typeface="Raleway"/>
                <a:ea typeface="Raleway"/>
              </a:rPr>
              <a:t>devil</a:t>
            </a:r>
            <a:r>
              <a:rPr b="0" lang="en-US" sz="2800" spc="-1" strike="noStrike">
                <a:solidFill>
                  <a:srgbClr val="3465a4"/>
                </a:solidFill>
                <a:latin typeface="Raleway"/>
                <a:ea typeface="Raleway"/>
              </a:rPr>
              <a:t> and his </a:t>
            </a:r>
            <a:r>
              <a:rPr b="1" lang="en-US" sz="2800" spc="-1" strike="noStrike">
                <a:solidFill>
                  <a:srgbClr val="3465a4"/>
                </a:solidFill>
                <a:latin typeface="Raleway"/>
                <a:ea typeface="Raleway"/>
              </a:rPr>
              <a:t>angels</a:t>
            </a:r>
            <a:r>
              <a:rPr b="0" lang="en-US" sz="2800" spc="-1" strike="noStrike">
                <a:solidFill>
                  <a:srgbClr val="3465a4"/>
                </a:solidFill>
                <a:latin typeface="Raleway"/>
                <a:ea typeface="Raleway"/>
              </a:rPr>
              <a:t>.</a:t>
            </a:r>
            <a:endParaRPr b="0" lang="en-US" sz="2800" spc="-1" strike="noStrike">
              <a:latin typeface="Raleway"/>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sldImg"/>
          </p:nvPr>
        </p:nvSpPr>
        <p:spPr>
          <a:xfrm>
            <a:off x="533520" y="718560"/>
            <a:ext cx="6704640" cy="3771360"/>
          </a:xfrm>
          <a:prstGeom prst="rect">
            <a:avLst/>
          </a:prstGeom>
        </p:spPr>
      </p:sp>
      <p:sp>
        <p:nvSpPr>
          <p:cNvPr id="28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Jesus said the fires of hell were prepared for the devil and his angels. No one need join him there. We can choose salvation. Satan has used the doctrine of eternal torment to represent God as a revengeful tyrant who loves to see sinners writhe and burn in eternal flames. </a:t>
            </a:r>
            <a:endParaRPr b="0" lang="en-US" sz="2800" spc="-1" strike="noStrike">
              <a:latin typeface="Raleway"/>
            </a:endParaRPr>
          </a:p>
          <a:p>
            <a:r>
              <a:rPr b="0" lang="en-US" sz="2800" spc="-1" strike="noStrike">
                <a:solidFill>
                  <a:srgbClr val="ff4000"/>
                </a:solidFill>
                <a:latin typeface="Raleway"/>
              </a:rPr>
              <a:t>   </a:t>
            </a:r>
            <a:r>
              <a:rPr b="0" lang="en-US" sz="2800" spc="-1" strike="noStrike">
                <a:solidFill>
                  <a:srgbClr val="ff4000"/>
                </a:solidFill>
                <a:latin typeface="Raleway"/>
              </a:rPr>
              <a:t>Is this a true picture of God’s character?</a:t>
            </a:r>
            <a:r>
              <a:rPr b="0" lang="en-US" sz="2800" spc="-1" strike="noStrike">
                <a:latin typeface="Raleway"/>
              </a:rPr>
              <a:t>  </a:t>
            </a:r>
            <a:endParaRPr b="0" lang="en-US" sz="2800" spc="-1" strike="noStrike">
              <a:latin typeface="Raleway"/>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sldImg"/>
          </p:nvPr>
        </p:nvSpPr>
        <p:spPr>
          <a:xfrm>
            <a:off x="533520" y="718560"/>
            <a:ext cx="6704640" cy="3771360"/>
          </a:xfrm>
          <a:prstGeom prst="rect">
            <a:avLst/>
          </a:prstGeom>
        </p:spPr>
      </p:sp>
      <p:sp>
        <p:nvSpPr>
          <p:cNvPr id="28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8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Isaiah 46:9,10</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Do I have any pleasure at all that the wicked should die? (32) “For I have </a:t>
            </a:r>
            <a:r>
              <a:rPr b="1" lang="en-US" sz="2800" spc="-1" strike="noStrike">
                <a:solidFill>
                  <a:srgbClr val="3465a4"/>
                </a:solidFill>
                <a:latin typeface="Raleway"/>
                <a:ea typeface="Raleway"/>
              </a:rPr>
              <a:t>no pleasure</a:t>
            </a:r>
            <a:r>
              <a:rPr b="0" lang="en-US" sz="2800" spc="-1" strike="noStrike">
                <a:solidFill>
                  <a:srgbClr val="3465a4"/>
                </a:solidFill>
                <a:latin typeface="Raleway"/>
                <a:ea typeface="Raleway"/>
              </a:rPr>
              <a:t> in the death of one who dies,” says the Lord God. “Therefore turn and live!”</a:t>
            </a:r>
            <a:endParaRPr b="0" lang="en-US" sz="28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533520" y="718560"/>
            <a:ext cx="6704640" cy="3771360"/>
          </a:xfrm>
          <a:prstGeom prst="rect">
            <a:avLst/>
          </a:prstGeom>
        </p:spPr>
      </p:sp>
      <p:sp>
        <p:nvSpPr>
          <p:cNvPr id="19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There is no love like God’s love. He gave everything so we could be reunited with Him. He died to reclaim us </a:t>
            </a:r>
            <a:r>
              <a:rPr b="0" lang="en-US" sz="2800" spc="-1" strike="noStrike">
                <a:latin typeface="Calibri"/>
                <a:ea typeface="Calibri"/>
              </a:rPr>
              <a:t>– </a:t>
            </a:r>
            <a:r>
              <a:rPr b="0" lang="en-US" sz="2800" spc="-1" strike="noStrike">
                <a:latin typeface="Raleway"/>
              </a:rPr>
              <a:t>sinful, unworthy mortals </a:t>
            </a:r>
            <a:r>
              <a:rPr b="0" lang="en-US" sz="2800" spc="-1" strike="noStrike">
                <a:latin typeface="Calibri"/>
                <a:ea typeface="Calibri"/>
              </a:rPr>
              <a:t>–</a:t>
            </a:r>
            <a:r>
              <a:rPr b="0" lang="en-US" sz="2800" spc="-1" strike="noStrike">
                <a:latin typeface="Raleway"/>
              </a:rPr>
              <a:t> as children of the King of the Universe. He can’t wait to come back and get us and take us home to be with Him forever. John couldn’t find words for this love. All he could say was, “Look at this!” On the cross, Jesus won the right to save every person who does not refuse His love. </a:t>
            </a:r>
            <a:endParaRPr b="0" lang="en-US" sz="2800" spc="-1" strike="noStrike">
              <a:latin typeface="Raleway"/>
            </a:endParaRPr>
          </a:p>
          <a:p>
            <a:r>
              <a:rPr b="0" lang="en-US" sz="2800" spc="-1" strike="noStrike">
                <a:solidFill>
                  <a:srgbClr val="ff0000"/>
                </a:solidFill>
                <a:latin typeface="Raleway"/>
              </a:rPr>
              <a:t>   </a:t>
            </a:r>
            <a:r>
              <a:rPr b="0" lang="en-US" sz="2800" spc="-1" strike="noStrike">
                <a:solidFill>
                  <a:srgbClr val="ff0000"/>
                </a:solidFill>
                <a:latin typeface="Raleway"/>
              </a:rPr>
              <a:t>Does that include everyone?</a:t>
            </a:r>
            <a:endParaRPr b="0" lang="en-US" sz="2800" spc="-1" strike="noStrike">
              <a:latin typeface="Raleway"/>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sldImg"/>
          </p:nvPr>
        </p:nvSpPr>
        <p:spPr>
          <a:xfrm>
            <a:off x="533520" y="718560"/>
            <a:ext cx="6704640" cy="3771360"/>
          </a:xfrm>
          <a:prstGeom prst="rect">
            <a:avLst/>
          </a:prstGeom>
        </p:spPr>
      </p:sp>
      <p:sp>
        <p:nvSpPr>
          <p:cNvPr id="28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God takes no pleasure in the death of anyone. The destruction of the wicked is described in the Bible as a “strange act”.* It is in mercy to the universe that God will finally destroy those who reject His grace. The destiny of the wicked is determined by their own choice.</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But doesn’t the Bible say they will burn forever?</a:t>
            </a:r>
            <a:endParaRPr b="0" lang="en-US" sz="2800" spc="-1" strike="noStrike">
              <a:latin typeface="Raleway"/>
            </a:endParaRPr>
          </a:p>
          <a:p>
            <a:r>
              <a:rPr b="0" lang="en-US" sz="2800" spc="-1" strike="noStrike">
                <a:latin typeface="Raleway"/>
              </a:rPr>
              <a:t>   </a:t>
            </a:r>
            <a:endParaRPr b="0" lang="en-US" sz="2800" spc="-1" strike="noStrike">
              <a:latin typeface="Raleway"/>
            </a:endParaRPr>
          </a:p>
          <a:p>
            <a:endParaRPr b="0" lang="en-US" sz="2800" spc="-1" strike="noStrike">
              <a:latin typeface="Raleway"/>
            </a:endParaRPr>
          </a:p>
          <a:p>
            <a:r>
              <a:rPr b="0" lang="en-US" sz="2800" spc="-1" strike="noStrike">
                <a:latin typeface="Raleway"/>
              </a:rPr>
              <a:t>   </a:t>
            </a:r>
            <a:r>
              <a:rPr b="0" i="1" lang="en-US" sz="2000" spc="-1" strike="noStrike">
                <a:latin typeface="Raleway"/>
              </a:rPr>
              <a:t>*Isaiah 28:21 KJV</a:t>
            </a:r>
            <a:endParaRPr b="0" lang="en-US" sz="2000" spc="-1" strike="noStrike">
              <a:latin typeface="Raleway"/>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sldImg"/>
          </p:nvPr>
        </p:nvSpPr>
        <p:spPr>
          <a:xfrm>
            <a:off x="533520" y="718560"/>
            <a:ext cx="6704640" cy="3771360"/>
          </a:xfrm>
          <a:prstGeom prst="rect">
            <a:avLst/>
          </a:prstGeom>
        </p:spPr>
      </p:sp>
      <p:sp>
        <p:nvSpPr>
          <p:cNvPr id="28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8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Matthew 25:46</a:t>
            </a:r>
            <a:endParaRPr b="0" lang="en-US" sz="2800" spc="-1" strike="noStrike">
              <a:latin typeface="Arial"/>
            </a:endParaRPr>
          </a:p>
          <a:p>
            <a:pPr>
              <a:lnSpc>
                <a:spcPct val="115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And these will go away into </a:t>
            </a:r>
            <a:r>
              <a:rPr b="1" lang="en-US" sz="2800" spc="-1" strike="noStrike">
                <a:solidFill>
                  <a:srgbClr val="3465a4"/>
                </a:solidFill>
                <a:latin typeface="Raleway"/>
                <a:ea typeface="Calibri"/>
              </a:rPr>
              <a:t>everlasting</a:t>
            </a:r>
            <a:r>
              <a:rPr b="0" lang="en-US" sz="2800" spc="-1" strike="noStrike">
                <a:solidFill>
                  <a:srgbClr val="3465a4"/>
                </a:solidFill>
                <a:latin typeface="Raleway"/>
                <a:ea typeface="Calibri"/>
              </a:rPr>
              <a:t> punishment, but the righteous into eternal life.</a:t>
            </a:r>
            <a:r>
              <a:rPr b="0" lang="en-US" sz="3000" spc="-1" strike="noStrike">
                <a:solidFill>
                  <a:srgbClr val="3465a4"/>
                </a:solidFill>
                <a:latin typeface="Raleway"/>
                <a:ea typeface="Calibri"/>
              </a:rPr>
              <a:t>”</a:t>
            </a:r>
            <a:endParaRPr b="0" lang="en-US" sz="3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
          <p:cNvSpPr>
            <a:spLocks noGrp="1"/>
          </p:cNvSpPr>
          <p:nvPr>
            <p:ph type="sldImg"/>
          </p:nvPr>
        </p:nvSpPr>
        <p:spPr>
          <a:xfrm>
            <a:off x="533520" y="718560"/>
            <a:ext cx="6704640" cy="3771360"/>
          </a:xfrm>
          <a:prstGeom prst="rect">
            <a:avLst/>
          </a:prstGeom>
        </p:spPr>
      </p:sp>
      <p:sp>
        <p:nvSpPr>
          <p:cNvPr id="29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ea typeface="Microsoft YaHei"/>
              </a:rPr>
              <a:t>    </a:t>
            </a:r>
            <a:r>
              <a:rPr b="0" lang="en-US" sz="2800" spc="-1" strike="noStrike">
                <a:latin typeface="Raleway"/>
                <a:ea typeface="Microsoft YaHei"/>
              </a:rPr>
              <a:t>The </a:t>
            </a:r>
            <a:r>
              <a:rPr b="1" lang="en-US" sz="2800" spc="-1" strike="noStrike">
                <a:latin typeface="Raleway"/>
                <a:ea typeface="Microsoft YaHei"/>
              </a:rPr>
              <a:t>punishment,</a:t>
            </a:r>
            <a:r>
              <a:rPr b="0" lang="en-US" sz="2800" spc="-1" strike="noStrike">
                <a:latin typeface="Raleway"/>
                <a:ea typeface="Microsoft YaHei"/>
              </a:rPr>
              <a:t> </a:t>
            </a:r>
            <a:r>
              <a:rPr b="0" lang="en-US" sz="2800" spc="-1" strike="noStrike">
                <a:latin typeface="Raleway"/>
                <a:ea typeface="Microsoft YaHei"/>
              </a:rPr>
              <a:t>not </a:t>
            </a:r>
            <a:r>
              <a:rPr b="1" lang="en-US" sz="2800" spc="-1" strike="noStrike">
                <a:latin typeface="Raleway"/>
                <a:ea typeface="Microsoft YaHei"/>
              </a:rPr>
              <a:t>punishing, </a:t>
            </a:r>
            <a:r>
              <a:rPr b="0" lang="en-US" sz="2800" spc="-1" strike="noStrike">
                <a:latin typeface="Raleway"/>
                <a:ea typeface="Microsoft YaHei"/>
              </a:rPr>
              <a:t>of the wicked, </a:t>
            </a:r>
            <a:r>
              <a:rPr b="0" lang="en-US" sz="2800" spc="-1" strike="noStrike">
                <a:latin typeface="Raleway"/>
                <a:ea typeface="Microsoft YaHei"/>
              </a:rPr>
              <a:t>will be forever. The wicked will be brought to a forever end. When we compare verses, the Bible explains itself. We have seen that they will finally be reduced to ashes.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How does the Bible use similar words to describe the destruction of Sodom and Gomorrah?  </a:t>
            </a:r>
            <a:endParaRPr b="0" lang="en-US" sz="2800" spc="-1" strike="noStrike">
              <a:latin typeface="Raleway"/>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533520" y="718560"/>
            <a:ext cx="6704640" cy="3771360"/>
          </a:xfrm>
          <a:prstGeom prst="rect">
            <a:avLst/>
          </a:prstGeom>
        </p:spPr>
      </p:sp>
      <p:sp>
        <p:nvSpPr>
          <p:cNvPr id="29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9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Jude 1:7</a:t>
            </a:r>
            <a:endParaRPr b="0" lang="en-US" sz="2800" spc="-1" strike="noStrike">
              <a:latin typeface="Arial"/>
            </a:endParaRPr>
          </a:p>
          <a:p>
            <a:pPr>
              <a:lnSpc>
                <a:spcPct val="100000"/>
              </a:lnSpc>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As Sodom and Gomorrah, and the cities around them in a similar manner to these, having given themselves over to sexual immorality and gone after strange flesh, are set forth as an example, suffering the vengeance of </a:t>
            </a:r>
            <a:r>
              <a:rPr b="1" lang="en-US" sz="2800" spc="-1" strike="noStrike">
                <a:solidFill>
                  <a:srgbClr val="3465a4"/>
                </a:solidFill>
                <a:latin typeface="Raleway"/>
                <a:ea typeface="Calibri"/>
              </a:rPr>
              <a:t>eternal fire</a:t>
            </a:r>
            <a:r>
              <a:rPr b="1" lang="en-US" sz="3000" spc="-1" strike="noStrike">
                <a:solidFill>
                  <a:srgbClr val="3465a4"/>
                </a:solidFill>
                <a:latin typeface="Raleway"/>
                <a:ea typeface="Calibri"/>
              </a:rPr>
              <a:t>.</a:t>
            </a:r>
            <a:endParaRPr b="0" lang="en-US" sz="30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533520" y="718560"/>
            <a:ext cx="6704640" cy="3771360"/>
          </a:xfrm>
          <a:prstGeom prst="rect">
            <a:avLst/>
          </a:prstGeom>
        </p:spPr>
      </p:sp>
      <p:sp>
        <p:nvSpPr>
          <p:cNvPr id="29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says that the wicked cities of Sodom and Gomorrah in the time of Abraham were destroyed by eternal fire.       </a:t>
            </a:r>
            <a:r>
              <a:rPr b="0" lang="en-US" sz="2800" spc="-1" strike="noStrike">
                <a:solidFill>
                  <a:srgbClr val="ff0000"/>
                </a:solidFill>
                <a:latin typeface="Raleway"/>
              </a:rPr>
              <a:t>Are they still burning today? </a:t>
            </a:r>
            <a:endParaRPr b="0" lang="en-US" sz="2800" spc="-1" strike="noStrike">
              <a:latin typeface="Raleway"/>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sldImg"/>
          </p:nvPr>
        </p:nvSpPr>
        <p:spPr>
          <a:xfrm>
            <a:off x="533520" y="718560"/>
            <a:ext cx="6704640" cy="3771360"/>
          </a:xfrm>
          <a:prstGeom prst="rect">
            <a:avLst/>
          </a:prstGeom>
        </p:spPr>
      </p:sp>
      <p:sp>
        <p:nvSpPr>
          <p:cNvPr id="29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9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2 Peter 2:6</a:t>
            </a:r>
            <a:endParaRPr b="0" lang="en-US" sz="2800" spc="-1" strike="noStrike">
              <a:latin typeface="Arial"/>
            </a:endParaRPr>
          </a:p>
          <a:p>
            <a:pPr>
              <a:lnSpc>
                <a:spcPct val="100000"/>
              </a:lnSpc>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And turning the cities of Sodom and Gomorrah into </a:t>
            </a:r>
            <a:r>
              <a:rPr b="1" lang="en-US" sz="2800" spc="-1" strike="noStrike">
                <a:solidFill>
                  <a:srgbClr val="3465a4"/>
                </a:solidFill>
                <a:latin typeface="Raleway"/>
                <a:ea typeface="Calibri"/>
              </a:rPr>
              <a:t>ashes</a:t>
            </a:r>
            <a:r>
              <a:rPr b="0" lang="en-US" sz="2800" spc="-1" strike="noStrike">
                <a:solidFill>
                  <a:srgbClr val="3465a4"/>
                </a:solidFill>
                <a:latin typeface="Raleway"/>
                <a:ea typeface="Calibri"/>
              </a:rPr>
              <a:t>, condemned them to destruction, making them an example to those who afterward would live ungodly.</a:t>
            </a:r>
            <a:r>
              <a:rPr b="1" lang="en-US" sz="2800" spc="-1" strike="noStrike">
                <a:solidFill>
                  <a:srgbClr val="3465a4"/>
                </a:solidFill>
                <a:latin typeface="Raleway"/>
                <a:ea typeface="Calibri"/>
              </a:rPr>
              <a:t> </a:t>
            </a:r>
            <a:endParaRPr b="0" lang="en-US" sz="28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sldImg"/>
          </p:nvPr>
        </p:nvSpPr>
        <p:spPr>
          <a:xfrm>
            <a:off x="533520" y="718560"/>
            <a:ext cx="6704640" cy="3771360"/>
          </a:xfrm>
          <a:prstGeom prst="rect">
            <a:avLst/>
          </a:prstGeom>
        </p:spPr>
      </p:sp>
      <p:sp>
        <p:nvSpPr>
          <p:cNvPr id="30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fire burned Sodom and Gomorrah to ashes, making an eternal end to them.</a:t>
            </a:r>
            <a:endParaRPr b="0" lang="en-US" sz="2800" spc="-1" strike="noStrike">
              <a:latin typeface="Raleway"/>
            </a:endParaRPr>
          </a:p>
          <a:p>
            <a:r>
              <a:rPr b="0" lang="en-US" sz="2800" spc="-1" strike="noStrike">
                <a:solidFill>
                  <a:srgbClr val="ff0000"/>
                </a:solidFill>
                <a:latin typeface="Raleway"/>
              </a:rPr>
              <a:t>   </a:t>
            </a:r>
            <a:r>
              <a:rPr b="0" lang="en-US" sz="2800" spc="-1" strike="noStrike">
                <a:solidFill>
                  <a:srgbClr val="ff0000"/>
                </a:solidFill>
                <a:latin typeface="Raleway"/>
              </a:rPr>
              <a:t>What is the result of the lake of fire?</a:t>
            </a:r>
            <a:endParaRPr b="0" lang="en-US" sz="2800" spc="-1" strike="noStrike">
              <a:latin typeface="Raleway"/>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sldImg"/>
          </p:nvPr>
        </p:nvSpPr>
        <p:spPr>
          <a:xfrm>
            <a:off x="533520" y="718560"/>
            <a:ext cx="6704640" cy="3771360"/>
          </a:xfrm>
          <a:prstGeom prst="rect">
            <a:avLst/>
          </a:prstGeom>
        </p:spPr>
      </p:sp>
      <p:sp>
        <p:nvSpPr>
          <p:cNvPr id="30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0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20:14</a:t>
            </a:r>
            <a:endParaRPr b="0" lang="en-US" sz="28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Then Death and Hades were cast into the lake of fire. This is the </a:t>
            </a:r>
            <a:r>
              <a:rPr b="1" lang="en-US" sz="2800" spc="-1" strike="noStrike">
                <a:solidFill>
                  <a:srgbClr val="3465a4"/>
                </a:solidFill>
                <a:latin typeface="Raleway"/>
                <a:ea typeface="Calibri"/>
              </a:rPr>
              <a:t>second death.</a:t>
            </a:r>
            <a:endParaRPr b="0" lang="en-US" sz="28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533520" y="718560"/>
            <a:ext cx="6704640" cy="3771360"/>
          </a:xfrm>
          <a:prstGeom prst="rect">
            <a:avLst/>
          </a:prstGeom>
        </p:spPr>
      </p:sp>
      <p:sp>
        <p:nvSpPr>
          <p:cNvPr id="306" name="TextShape 2"/>
          <p:cNvSpPr txBox="1"/>
          <p:nvPr/>
        </p:nvSpPr>
        <p:spPr>
          <a:xfrm>
            <a:off x="457200" y="4752360"/>
            <a:ext cx="6858000" cy="5257800"/>
          </a:xfrm>
          <a:prstGeom prst="rect">
            <a:avLst/>
          </a:prstGeom>
          <a:noFill/>
          <a:ln w="0">
            <a:noFill/>
          </a:ln>
        </p:spPr>
        <p:txBody>
          <a:bodyPr lIns="0" rIns="0" tIns="0" bIns="0">
            <a:noAutofit/>
          </a:bodyPr>
          <a:p>
            <a:r>
              <a:rPr b="0" lang="en-US" sz="2800" spc="-1" strike="noStrike">
                <a:latin typeface="Raleway"/>
              </a:rPr>
              <a:t>   </a:t>
            </a:r>
            <a:r>
              <a:rPr b="0" lang="en-US" sz="2800" spc="-1" strike="noStrike">
                <a:latin typeface="Raleway"/>
              </a:rPr>
              <a:t>This verse shows us that the lake of fire results in </a:t>
            </a:r>
            <a:r>
              <a:rPr b="1" lang="en-US" sz="2800" spc="-1" strike="noStrike">
                <a:latin typeface="Raleway"/>
              </a:rPr>
              <a:t>death</a:t>
            </a:r>
            <a:r>
              <a:rPr b="0" lang="en-US" sz="2800" spc="-1" strike="noStrike">
                <a:latin typeface="Raleway"/>
              </a:rPr>
              <a:t> for all who are burned there.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Doesn’t the Bible say the fire is unquenchable?</a:t>
            </a:r>
            <a:endParaRPr b="0" lang="en-US" sz="2800" spc="-1" strike="noStrike">
              <a:latin typeface="Raleway"/>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533520" y="718560"/>
            <a:ext cx="6704640" cy="3771360"/>
          </a:xfrm>
          <a:prstGeom prst="rect">
            <a:avLst/>
          </a:prstGeom>
        </p:spPr>
      </p:sp>
      <p:sp>
        <p:nvSpPr>
          <p:cNvPr id="30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09" name="TextShape 3"/>
          <p:cNvSpPr txBox="1"/>
          <p:nvPr/>
        </p:nvSpPr>
        <p:spPr>
          <a:xfrm>
            <a:off x="457200" y="4572000"/>
            <a:ext cx="6979320" cy="38880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Matthew 3:11,12</a:t>
            </a:r>
            <a:endParaRPr b="0" lang="en-US" sz="2800" spc="-1" strike="noStrike">
              <a:latin typeface="Arial"/>
            </a:endParaRPr>
          </a:p>
          <a:p>
            <a:pPr>
              <a:lnSpc>
                <a:spcPct val="115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I indeed baptize you with water unto repentance, but He will baptize you with the Holy Spirit and fire. (12) His winnowing fan is in His hand, and He will thoroughly clean out His threshing floor, and gather His wheat into the barn; but He will burn up the chaff with </a:t>
            </a:r>
            <a:r>
              <a:rPr b="1" lang="en-US" sz="2800" spc="-1" strike="noStrike">
                <a:solidFill>
                  <a:srgbClr val="3465a4"/>
                </a:solidFill>
                <a:latin typeface="Raleway"/>
                <a:ea typeface="Calibri"/>
              </a:rPr>
              <a:t>unquenchable</a:t>
            </a:r>
            <a:r>
              <a:rPr b="0" lang="en-US" sz="2800" spc="-1" strike="noStrike">
                <a:solidFill>
                  <a:srgbClr val="3465a4"/>
                </a:solidFill>
                <a:latin typeface="Raleway"/>
                <a:ea typeface="Calibri"/>
              </a:rPr>
              <a:t> fire.</a:t>
            </a:r>
            <a:endParaRPr b="0" lang="en-US" sz="28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sldImg"/>
          </p:nvPr>
        </p:nvSpPr>
        <p:spPr>
          <a:xfrm>
            <a:off x="533520" y="718560"/>
            <a:ext cx="6704640" cy="3771360"/>
          </a:xfrm>
          <a:prstGeom prst="rect">
            <a:avLst/>
          </a:prstGeom>
        </p:spPr>
      </p:sp>
      <p:sp>
        <p:nvSpPr>
          <p:cNvPr id="19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199"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2 Peter 3:9</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 Lord is not slack concerning His promise, as some count slackness, but is longsuffering toward us, not willing that </a:t>
            </a:r>
            <a:r>
              <a:rPr b="1" lang="en-US" sz="2800" spc="-1" strike="noStrike">
                <a:solidFill>
                  <a:srgbClr val="3465a4"/>
                </a:solidFill>
                <a:latin typeface="Raleway"/>
                <a:ea typeface="Raleway"/>
              </a:rPr>
              <a:t>any</a:t>
            </a:r>
            <a:r>
              <a:rPr b="0" lang="en-US" sz="2800" spc="-1" strike="noStrike">
                <a:solidFill>
                  <a:srgbClr val="3465a4"/>
                </a:solidFill>
                <a:latin typeface="Raleway"/>
                <a:ea typeface="Raleway"/>
              </a:rPr>
              <a:t> should </a:t>
            </a:r>
            <a:r>
              <a:rPr b="1" lang="en-US" sz="2800" spc="-1" strike="noStrike">
                <a:solidFill>
                  <a:srgbClr val="3465a4"/>
                </a:solidFill>
                <a:latin typeface="Raleway"/>
                <a:ea typeface="Raleway"/>
              </a:rPr>
              <a:t>perish</a:t>
            </a:r>
            <a:r>
              <a:rPr b="0" lang="en-US" sz="2800" spc="-1" strike="noStrike">
                <a:solidFill>
                  <a:srgbClr val="3465a4"/>
                </a:solidFill>
                <a:latin typeface="Raleway"/>
                <a:ea typeface="Raleway"/>
              </a:rPr>
              <a:t> but that </a:t>
            </a:r>
            <a:r>
              <a:rPr b="1" lang="en-US" sz="2800" spc="-1" strike="noStrike">
                <a:solidFill>
                  <a:srgbClr val="3465a4"/>
                </a:solidFill>
                <a:latin typeface="Raleway"/>
                <a:ea typeface="Raleway"/>
              </a:rPr>
              <a:t>all</a:t>
            </a:r>
            <a:r>
              <a:rPr b="0" lang="en-US" sz="2800" spc="-1" strike="noStrike">
                <a:solidFill>
                  <a:srgbClr val="3465a4"/>
                </a:solidFill>
                <a:latin typeface="Raleway"/>
                <a:ea typeface="Raleway"/>
              </a:rPr>
              <a:t> should come to </a:t>
            </a:r>
            <a:r>
              <a:rPr b="0" lang="en-US" sz="2800" spc="-1" strike="noStrike">
                <a:solidFill>
                  <a:srgbClr val="3465a4"/>
                </a:solidFill>
                <a:latin typeface="Raleway"/>
                <a:ea typeface="Raleway"/>
              </a:rPr>
              <a:t>repentance</a:t>
            </a:r>
            <a:r>
              <a:rPr b="0" lang="en-US" sz="2800" spc="-1" strike="noStrike">
                <a:solidFill>
                  <a:srgbClr val="3465a4"/>
                </a:solidFill>
                <a:latin typeface="Seravek"/>
                <a:ea typeface="Raleway"/>
              </a:rPr>
              <a:t>.</a:t>
            </a:r>
            <a:endParaRPr b="0" lang="en-US" sz="28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sldImg"/>
          </p:nvPr>
        </p:nvSpPr>
        <p:spPr>
          <a:xfrm>
            <a:off x="533520" y="718560"/>
            <a:ext cx="6704640" cy="3771360"/>
          </a:xfrm>
          <a:prstGeom prst="rect">
            <a:avLst/>
          </a:prstGeom>
        </p:spPr>
      </p:sp>
      <p:sp>
        <p:nvSpPr>
          <p:cNvPr id="31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does use the word “unquenchable”. </a:t>
            </a:r>
            <a:r>
              <a:rPr b="0" lang="en-US" sz="2800" spc="-1" strike="noStrike">
                <a:solidFill>
                  <a:srgbClr val="ff0000"/>
                </a:solidFill>
                <a:latin typeface="Raleway"/>
              </a:rPr>
              <a:t>How does the Bible use similar language to describe the destruction of Jerusalem?</a:t>
            </a:r>
            <a:endParaRPr b="0" lang="en-US" sz="2800" spc="-1" strike="noStrike">
              <a:latin typeface="Raleway"/>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sldImg"/>
          </p:nvPr>
        </p:nvSpPr>
        <p:spPr>
          <a:xfrm>
            <a:off x="533520" y="718560"/>
            <a:ext cx="6704640" cy="3771360"/>
          </a:xfrm>
          <a:prstGeom prst="rect">
            <a:avLst/>
          </a:prstGeom>
        </p:spPr>
      </p:sp>
      <p:sp>
        <p:nvSpPr>
          <p:cNvPr id="31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14" name="TextShape 3"/>
          <p:cNvSpPr txBox="1"/>
          <p:nvPr/>
        </p:nvSpPr>
        <p:spPr>
          <a:xfrm>
            <a:off x="457200" y="4572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Jeremiah 17:27</a:t>
            </a:r>
            <a:endParaRPr b="0" lang="en-US" sz="28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a:t>
            </a:r>
            <a:r>
              <a:rPr b="0" lang="en-US" sz="2800" spc="-1" strike="noStrike">
                <a:solidFill>
                  <a:srgbClr val="3465a4"/>
                </a:solidFill>
                <a:latin typeface="Raleway"/>
                <a:ea typeface="Calibri"/>
              </a:rPr>
              <a:t>But if you will not heed Me to hallow the Sabbath day, such as not carrying a burden when entering the gates of Jerusalem on the Sabbath day, then I will kindle a</a:t>
            </a:r>
            <a:r>
              <a:rPr b="1" lang="en-US" sz="2800" spc="-1" strike="noStrike">
                <a:solidFill>
                  <a:srgbClr val="3465a4"/>
                </a:solidFill>
                <a:latin typeface="Raleway"/>
                <a:ea typeface="Calibri"/>
              </a:rPr>
              <a:t> fire</a:t>
            </a:r>
            <a:r>
              <a:rPr b="0" lang="en-US" sz="2800" spc="-1" strike="noStrike">
                <a:solidFill>
                  <a:srgbClr val="3465a4"/>
                </a:solidFill>
                <a:latin typeface="Raleway"/>
                <a:ea typeface="Calibri"/>
              </a:rPr>
              <a:t> in its gates, and it shall devour the palaces of Jerusalem, and it shall not be </a:t>
            </a:r>
            <a:r>
              <a:rPr b="1" lang="en-US" sz="2800" spc="-1" strike="noStrike">
                <a:solidFill>
                  <a:srgbClr val="3465a4"/>
                </a:solidFill>
                <a:latin typeface="Raleway"/>
                <a:ea typeface="Calibri"/>
              </a:rPr>
              <a:t>quenched</a:t>
            </a:r>
            <a:r>
              <a:rPr b="0" lang="en-US" sz="2800" spc="-1" strike="noStrike">
                <a:solidFill>
                  <a:srgbClr val="3465a4"/>
                </a:solidFill>
                <a:latin typeface="Raleway"/>
                <a:ea typeface="Calibri"/>
              </a:rPr>
              <a:t>.”</a:t>
            </a:r>
            <a:endParaRPr b="0" lang="en-US" sz="28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sldImg"/>
          </p:nvPr>
        </p:nvSpPr>
        <p:spPr>
          <a:xfrm>
            <a:off x="533520" y="718560"/>
            <a:ext cx="6704640" cy="3771360"/>
          </a:xfrm>
          <a:prstGeom prst="rect">
            <a:avLst/>
          </a:prstGeom>
        </p:spPr>
      </p:sp>
      <p:sp>
        <p:nvSpPr>
          <p:cNvPr id="31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ea typeface="Microsoft YaHei"/>
              </a:rPr>
              <a:t>   </a:t>
            </a:r>
            <a:r>
              <a:rPr b="0" lang="en-US" sz="2800" spc="-1" strike="noStrike">
                <a:latin typeface="Raleway"/>
              </a:rPr>
              <a:t>   </a:t>
            </a:r>
            <a:r>
              <a:rPr b="0" lang="en-US" sz="2800" spc="-1" strike="noStrike">
                <a:latin typeface="Raleway"/>
              </a:rPr>
              <a:t>Jerusalem is not still burning today. The Bible uses the words </a:t>
            </a:r>
            <a:r>
              <a:rPr b="1" lang="en-US" sz="2800" spc="-1" strike="noStrike">
                <a:latin typeface="Raleway"/>
              </a:rPr>
              <a:t>unquenchable fire</a:t>
            </a:r>
            <a:r>
              <a:rPr b="0" lang="en-US" sz="2800" spc="-1" strike="noStrike">
                <a:latin typeface="Raleway"/>
              </a:rPr>
              <a:t> to describe a fire that cannot be put out until it has done its work. </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Is Satan finally destroyed as well?</a:t>
            </a:r>
            <a:endParaRPr b="0" lang="en-US" sz="2800" spc="-1" strike="noStrike">
              <a:latin typeface="Raleway"/>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533520" y="718560"/>
            <a:ext cx="6704640" cy="3771360"/>
          </a:xfrm>
          <a:prstGeom prst="rect">
            <a:avLst/>
          </a:prstGeom>
        </p:spPr>
      </p:sp>
      <p:sp>
        <p:nvSpPr>
          <p:cNvPr id="31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19" name="TextShape 3"/>
          <p:cNvSpPr txBox="1"/>
          <p:nvPr/>
        </p:nvSpPr>
        <p:spPr>
          <a:xfrm>
            <a:off x="444600" y="4572000"/>
            <a:ext cx="7207920" cy="544464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Ezekiel 28:17,18</a:t>
            </a:r>
            <a:endParaRPr b="0" lang="en-US" sz="28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Your heart was lifted up because of your beauty; you corrupted your wisdom for the sake of your splendor; I cast you to the ground, I laid you before kings, that they might gaze at you. (18) You defiled your sanctuaries by the multitude of your iniquities, by the iniquity of your trading; therefore I brought fire from your midst; It devoured you, and I turned you to </a:t>
            </a:r>
            <a:r>
              <a:rPr b="1" lang="en-US" sz="2800" spc="-1" strike="noStrike">
                <a:solidFill>
                  <a:srgbClr val="3465a4"/>
                </a:solidFill>
                <a:latin typeface="Raleway"/>
                <a:ea typeface="Calibri"/>
              </a:rPr>
              <a:t>ashes</a:t>
            </a:r>
            <a:r>
              <a:rPr b="0" lang="en-US" sz="2800" spc="-1" strike="noStrike">
                <a:solidFill>
                  <a:srgbClr val="3465a4"/>
                </a:solidFill>
                <a:latin typeface="Raleway"/>
                <a:ea typeface="Calibri"/>
              </a:rPr>
              <a:t> upon the earth in the sight of all who saw you</a:t>
            </a:r>
            <a:r>
              <a:rPr b="0" lang="en-US" sz="2600" spc="-1" strike="noStrike">
                <a:solidFill>
                  <a:srgbClr val="3465a4"/>
                </a:solidFill>
                <a:latin typeface="Raleway"/>
                <a:ea typeface="Calibri"/>
              </a:rPr>
              <a:t>.</a:t>
            </a:r>
            <a:r>
              <a:rPr b="1" lang="en-US" sz="2600" spc="-1" strike="noStrike">
                <a:solidFill>
                  <a:srgbClr val="3465a4"/>
                </a:solidFill>
                <a:latin typeface="Raleway"/>
                <a:ea typeface="Calibri"/>
              </a:rPr>
              <a:t> </a:t>
            </a:r>
            <a:endParaRPr b="0" lang="en-US" sz="2600" spc="-1" strike="noStrike">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533520" y="718560"/>
            <a:ext cx="6704640" cy="3771360"/>
          </a:xfrm>
          <a:prstGeom prst="rect">
            <a:avLst/>
          </a:prstGeom>
        </p:spPr>
      </p:sp>
      <p:sp>
        <p:nvSpPr>
          <p:cNvPr id="321" name="PlaceHolder 2"/>
          <p:cNvSpPr>
            <a:spLocks noGrp="1"/>
          </p:cNvSpPr>
          <p:nvPr>
            <p:ph type="body"/>
          </p:nvPr>
        </p:nvSpPr>
        <p:spPr>
          <a:xfrm>
            <a:off x="457200" y="4752000"/>
            <a:ext cx="6858000" cy="5257800"/>
          </a:xfrm>
          <a:prstGeom prst="rect">
            <a:avLst/>
          </a:prstGeom>
        </p:spPr>
        <p:txBody>
          <a:bodyPr lIns="0" rIns="0" tIns="0" bIns="0">
            <a:noAutofit/>
          </a:bodyPr>
          <a:p>
            <a:r>
              <a:rPr b="0" lang="en-US" sz="2600" spc="-1" strike="noStrike">
                <a:latin typeface="Raleway"/>
              </a:rPr>
              <a:t>   </a:t>
            </a:r>
            <a:r>
              <a:rPr b="0" lang="en-US" sz="2600" spc="-1" strike="noStrike">
                <a:latin typeface="Raleway"/>
              </a:rPr>
              <a:t>Satan will finally be consumed. The Bible says that he, along with his angels and the wicked, will be</a:t>
            </a:r>
            <a:r>
              <a:rPr b="0" i="1" lang="en-US" sz="2600" spc="-1" strike="noStrike">
                <a:latin typeface="Raleway"/>
              </a:rPr>
              <a:t> “brought to ashes”.</a:t>
            </a:r>
            <a:r>
              <a:rPr b="0" lang="en-US" sz="2600" spc="-1" strike="noStrike">
                <a:latin typeface="Raleway"/>
              </a:rPr>
              <a:t> Some are destroyed instantly, while others suffer for many days. Romans 2:6 tells us that all are punished </a:t>
            </a:r>
            <a:r>
              <a:rPr b="0" i="1" lang="en-US" sz="2600" spc="-1" strike="noStrike">
                <a:latin typeface="Raleway"/>
              </a:rPr>
              <a:t>“according to their deeds”.</a:t>
            </a:r>
            <a:r>
              <a:rPr b="0" lang="en-US" sz="2600" spc="-1" strike="noStrike">
                <a:latin typeface="Raleway"/>
              </a:rPr>
              <a:t> Satan is the originator of sin and the one responsible for all the sins he has caused God’s people to commit. He will suffer longer than any of those he has deceived. But finally his terrible work of ruin is ended. </a:t>
            </a:r>
            <a:endParaRPr b="0" lang="en-US" sz="2600" spc="-1" strike="noStrike">
              <a:latin typeface="Raleway"/>
            </a:endParaRPr>
          </a:p>
          <a:p>
            <a:r>
              <a:rPr b="0" lang="en-US" sz="2600" spc="-1" strike="noStrike">
                <a:solidFill>
                  <a:srgbClr val="ff0000"/>
                </a:solidFill>
                <a:latin typeface="Raleway"/>
              </a:rPr>
              <a:t>   </a:t>
            </a:r>
            <a:r>
              <a:rPr b="0" lang="en-US" sz="2600" spc="-1" strike="noStrike">
                <a:solidFill>
                  <a:srgbClr val="ff0000"/>
                </a:solidFill>
                <a:latin typeface="Raleway"/>
              </a:rPr>
              <a:t>Doesn’t the Bible say the wicked will burn forever?</a:t>
            </a:r>
            <a:endParaRPr b="0" lang="en-US" sz="2600" spc="-1" strike="noStrike">
              <a:latin typeface="Raleway"/>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533520" y="718560"/>
            <a:ext cx="6704640" cy="3771360"/>
          </a:xfrm>
          <a:prstGeom prst="rect">
            <a:avLst/>
          </a:prstGeom>
        </p:spPr>
      </p:sp>
      <p:sp>
        <p:nvSpPr>
          <p:cNvPr id="32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24" name="TextShape 3"/>
          <p:cNvSpPr txBox="1"/>
          <p:nvPr/>
        </p:nvSpPr>
        <p:spPr>
          <a:xfrm>
            <a:off x="457200" y="4572000"/>
            <a:ext cx="6979320" cy="5207040"/>
          </a:xfrm>
          <a:prstGeom prst="rect">
            <a:avLst/>
          </a:prstGeom>
          <a:noFill/>
          <a:ln w="0">
            <a:noFill/>
          </a:ln>
        </p:spPr>
        <p:txBody>
          <a:bodyPr lIns="90000" rIns="90000" tIns="45000" bIns="45000">
            <a:noAutofit/>
          </a:bodyPr>
          <a:p>
            <a:pPr>
              <a:lnSpc>
                <a:spcPct val="100000"/>
              </a:lnSpc>
            </a:pPr>
            <a:r>
              <a:rPr b="1" lang="en-GB" sz="2600" spc="-1" strike="noStrike">
                <a:solidFill>
                  <a:srgbClr val="3465a4"/>
                </a:solidFill>
                <a:latin typeface="Seravek"/>
                <a:ea typeface="ITC Souvenir Demi"/>
              </a:rPr>
              <a:t>Revelation 20:10</a:t>
            </a:r>
            <a:endParaRPr b="0" lang="en-US" sz="2600" spc="-1" strike="noStrike">
              <a:latin typeface="Arial"/>
            </a:endParaRPr>
          </a:p>
          <a:p>
            <a:pPr>
              <a:lnSpc>
                <a:spcPct val="100000"/>
              </a:lnSpc>
              <a:spcAft>
                <a:spcPts val="1001"/>
              </a:spcAft>
            </a:pPr>
            <a:r>
              <a:rPr b="1" lang="en-US" sz="2800" spc="-1" strike="noStrike">
                <a:solidFill>
                  <a:srgbClr val="3465a4"/>
                </a:solidFill>
                <a:latin typeface="Raleway"/>
                <a:ea typeface="Calibri"/>
              </a:rPr>
              <a:t>   </a:t>
            </a:r>
            <a:r>
              <a:rPr b="0" lang="en-US" sz="2800" spc="-1" strike="noStrike">
                <a:solidFill>
                  <a:srgbClr val="3465a4"/>
                </a:solidFill>
                <a:latin typeface="Raleway"/>
                <a:ea typeface="Calibri"/>
              </a:rPr>
              <a:t>The devil, who deceived them, was cast into the lake of fire and brimstone where the beast and the false prophet are. And they will be tormented day and night </a:t>
            </a:r>
            <a:r>
              <a:rPr b="1" lang="en-US" sz="2800" spc="-1" strike="noStrike">
                <a:solidFill>
                  <a:srgbClr val="3465a4"/>
                </a:solidFill>
                <a:latin typeface="Raleway"/>
                <a:ea typeface="Calibri"/>
              </a:rPr>
              <a:t>forever</a:t>
            </a:r>
            <a:r>
              <a:rPr b="0" lang="en-US" sz="2800" spc="-1" strike="noStrike">
                <a:solidFill>
                  <a:srgbClr val="3465a4"/>
                </a:solidFill>
                <a:latin typeface="Raleway"/>
                <a:ea typeface="Calibri"/>
              </a:rPr>
              <a:t> and ever</a:t>
            </a:r>
            <a:r>
              <a:rPr b="0" lang="en-US" sz="2600" spc="-1" strike="noStrike">
                <a:solidFill>
                  <a:srgbClr val="3465a4"/>
                </a:solidFill>
                <a:latin typeface="Raleway"/>
                <a:ea typeface="Calibri"/>
              </a:rPr>
              <a:t>.</a:t>
            </a:r>
            <a:endParaRPr b="0" lang="en-US" sz="2600" spc="-1" strike="noStrike">
              <a:latin typeface="Arial"/>
            </a:endParaRPr>
          </a:p>
          <a:p>
            <a:pPr>
              <a:lnSpc>
                <a:spcPct val="100000"/>
              </a:lnSpc>
            </a:pPr>
            <a:r>
              <a:rPr b="1" lang="en-GB" sz="2600" spc="-1" strike="noStrike">
                <a:solidFill>
                  <a:srgbClr val="3465a4"/>
                </a:solidFill>
                <a:latin typeface="Seravek"/>
                <a:ea typeface="ITC Souvenir Demi"/>
              </a:rPr>
              <a:t>Revelation 14:11</a:t>
            </a:r>
            <a:endParaRPr b="0" lang="en-US" sz="2600" spc="-1" strike="noStrike">
              <a:latin typeface="Arial"/>
            </a:endParaRPr>
          </a:p>
          <a:p>
            <a:pPr>
              <a:lnSpc>
                <a:spcPct val="100000"/>
              </a:lnSpc>
            </a:pPr>
            <a:r>
              <a:rPr b="0" lang="en-US" sz="2600" spc="-1" strike="noStrike">
                <a:solidFill>
                  <a:srgbClr val="3465a4"/>
                </a:solidFill>
                <a:latin typeface="Raleway"/>
                <a:ea typeface="Calibri"/>
              </a:rPr>
              <a:t>   </a:t>
            </a:r>
            <a:r>
              <a:rPr b="0" lang="en-US" sz="2800" spc="-1" strike="noStrike">
                <a:solidFill>
                  <a:srgbClr val="3465a4"/>
                </a:solidFill>
                <a:latin typeface="Raleway"/>
                <a:ea typeface="Calibri"/>
              </a:rPr>
              <a:t>And the smoke of their torment ascends </a:t>
            </a:r>
            <a:r>
              <a:rPr b="1" lang="en-US" sz="2800" spc="-1" strike="noStrike">
                <a:solidFill>
                  <a:srgbClr val="3465a4"/>
                </a:solidFill>
                <a:latin typeface="Raleway"/>
                <a:ea typeface="Calibri"/>
              </a:rPr>
              <a:t>forever</a:t>
            </a:r>
            <a:r>
              <a:rPr b="0" lang="en-US" sz="2800" spc="-1" strike="noStrike">
                <a:solidFill>
                  <a:srgbClr val="3465a4"/>
                </a:solidFill>
                <a:latin typeface="Raleway"/>
                <a:ea typeface="Calibri"/>
              </a:rPr>
              <a:t> and ever; and they have no rest day or night, who worship the beast and his image, and whoever receives the mark of his name.</a:t>
            </a:r>
            <a:endParaRPr b="0" lang="en-US" sz="28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sldImg"/>
          </p:nvPr>
        </p:nvSpPr>
        <p:spPr>
          <a:xfrm>
            <a:off x="533520" y="718560"/>
            <a:ext cx="6704640" cy="3771360"/>
          </a:xfrm>
          <a:prstGeom prst="rect">
            <a:avLst/>
          </a:prstGeom>
        </p:spPr>
      </p:sp>
      <p:sp>
        <p:nvSpPr>
          <p:cNvPr id="32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Let’s compare some other verses in the Bible to understand how the word “forever” is used.</a:t>
            </a:r>
            <a:endParaRPr b="0" lang="en-US" sz="2800" spc="-1" strike="noStrike">
              <a:latin typeface="Raleway"/>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sldImg"/>
          </p:nvPr>
        </p:nvSpPr>
        <p:spPr>
          <a:xfrm>
            <a:off x="533520" y="718560"/>
            <a:ext cx="6704640" cy="3771360"/>
          </a:xfrm>
          <a:prstGeom prst="rect">
            <a:avLst/>
          </a:prstGeom>
        </p:spPr>
      </p:sp>
      <p:sp>
        <p:nvSpPr>
          <p:cNvPr id="32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29" name="TextShape 3"/>
          <p:cNvSpPr txBox="1"/>
          <p:nvPr/>
        </p:nvSpPr>
        <p:spPr>
          <a:xfrm>
            <a:off x="457200" y="4572000"/>
            <a:ext cx="6979320" cy="40248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1 Samuel 1:22, 28</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But Hannah did not go up, for she said to her husband, “Not until the child is weaned; then I will take him, that he may appear before the LORD and remain there </a:t>
            </a:r>
            <a:r>
              <a:rPr b="1" lang="en-US" sz="2800" spc="-1" strike="noStrike">
                <a:solidFill>
                  <a:srgbClr val="3465a4"/>
                </a:solidFill>
                <a:latin typeface="Raleway"/>
                <a:ea typeface="Calibri"/>
              </a:rPr>
              <a:t>forever</a:t>
            </a:r>
            <a:r>
              <a:rPr b="0" lang="en-US" sz="2800" spc="-1" strike="noStrike">
                <a:solidFill>
                  <a:srgbClr val="3465a4"/>
                </a:solidFill>
                <a:latin typeface="Raleway"/>
                <a:ea typeface="Calibri"/>
              </a:rPr>
              <a:t>…</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Calibri"/>
              </a:rPr>
              <a:t>(28)  Therefore I also have lent him to the Lord; as long as he </a:t>
            </a:r>
            <a:r>
              <a:rPr b="1" lang="en-US" sz="2800" spc="-1" strike="noStrike">
                <a:solidFill>
                  <a:srgbClr val="3465a4"/>
                </a:solidFill>
                <a:latin typeface="Raleway"/>
                <a:ea typeface="Calibri"/>
              </a:rPr>
              <a:t>lives</a:t>
            </a:r>
            <a:r>
              <a:rPr b="0" lang="en-US" sz="2800" spc="-1" strike="noStrike">
                <a:solidFill>
                  <a:srgbClr val="3465a4"/>
                </a:solidFill>
                <a:latin typeface="Raleway"/>
                <a:ea typeface="Calibri"/>
              </a:rPr>
              <a:t> he shall be lent to the Lord.”</a:t>
            </a:r>
            <a:r>
              <a:rPr b="0" lang="en-US" sz="3000" spc="-1" strike="noStrike">
                <a:solidFill>
                  <a:srgbClr val="3465a4"/>
                </a:solidFill>
                <a:latin typeface="Raleway"/>
                <a:ea typeface="Calibri"/>
              </a:rPr>
              <a:t> </a:t>
            </a:r>
            <a:endParaRPr b="0" lang="en-US" sz="3000" spc="-1" strike="noStrike">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sldImg"/>
          </p:nvPr>
        </p:nvSpPr>
        <p:spPr>
          <a:xfrm>
            <a:off x="533520" y="718560"/>
            <a:ext cx="6704640" cy="3771360"/>
          </a:xfrm>
          <a:prstGeom prst="rect">
            <a:avLst/>
          </a:prstGeom>
        </p:spPr>
      </p:sp>
      <p:sp>
        <p:nvSpPr>
          <p:cNvPr id="33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Hannah said she lent Samuel to the Lord </a:t>
            </a:r>
            <a:r>
              <a:rPr b="0" i="1" lang="en-US" sz="2800" spc="-1" strike="noStrike">
                <a:latin typeface="Raleway"/>
              </a:rPr>
              <a:t>forever</a:t>
            </a:r>
            <a:r>
              <a:rPr b="0" lang="en-US" sz="2800" spc="-1" strike="noStrike">
                <a:latin typeface="Raleway"/>
              </a:rPr>
              <a:t>, meaning, for </a:t>
            </a:r>
            <a:r>
              <a:rPr b="0" i="1" lang="en-US" sz="2800" spc="-1" strike="noStrike">
                <a:latin typeface="Raleway"/>
              </a:rPr>
              <a:t>as long as he would live. </a:t>
            </a:r>
            <a:r>
              <a:rPr b="0" lang="en-US" sz="2800" spc="-1" strike="noStrike">
                <a:latin typeface="Raleway"/>
              </a:rPr>
              <a:t>The wicked are burned forever, as long as they live. They have a forever end.</a:t>
            </a:r>
            <a:endParaRPr b="0" lang="en-US" sz="2800" spc="-1" strike="noStrike">
              <a:latin typeface="Raleway"/>
            </a:endParaRPr>
          </a:p>
          <a:p>
            <a:r>
              <a:rPr b="0" i="1" lang="en-US" sz="2800" spc="-1" strike="noStrike">
                <a:latin typeface="Raleway"/>
              </a:rPr>
              <a:t>   </a:t>
            </a:r>
            <a:r>
              <a:rPr b="0" lang="en-US" sz="2800" spc="-1" strike="noStrike">
                <a:solidFill>
                  <a:srgbClr val="ff0000"/>
                </a:solidFill>
                <a:latin typeface="Raleway"/>
              </a:rPr>
              <a:t>How did Jonah describe his experience in the belly of the whale? </a:t>
            </a:r>
            <a:endParaRPr b="0" lang="en-US" sz="2800" spc="-1" strike="noStrike">
              <a:latin typeface="Raleway"/>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sldImg"/>
          </p:nvPr>
        </p:nvSpPr>
        <p:spPr>
          <a:xfrm>
            <a:off x="533520" y="718560"/>
            <a:ext cx="6704640" cy="3771360"/>
          </a:xfrm>
          <a:prstGeom prst="rect">
            <a:avLst/>
          </a:prstGeom>
        </p:spPr>
      </p:sp>
      <p:sp>
        <p:nvSpPr>
          <p:cNvPr id="33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34" name="TextShape 3"/>
          <p:cNvSpPr txBox="1"/>
          <p:nvPr/>
        </p:nvSpPr>
        <p:spPr>
          <a:xfrm>
            <a:off x="457200" y="4860000"/>
            <a:ext cx="6979320" cy="4950000"/>
          </a:xfrm>
          <a:prstGeom prst="rect">
            <a:avLst/>
          </a:prstGeom>
          <a:noFill/>
          <a:ln w="0">
            <a:noFill/>
          </a:ln>
        </p:spPr>
        <p:txBody>
          <a:bodyPr lIns="90000" rIns="90000" tIns="45000" bIns="45000">
            <a:noAutofit/>
          </a:bodyPr>
          <a:p>
            <a:pPr>
              <a:lnSpc>
                <a:spcPct val="100000"/>
              </a:lnSpc>
            </a:pPr>
            <a:r>
              <a:rPr b="1" lang="en-GB" sz="2600" spc="-1" strike="noStrike">
                <a:solidFill>
                  <a:srgbClr val="3465a4"/>
                </a:solidFill>
                <a:latin typeface="Raleway"/>
                <a:ea typeface="ITC Souvenir Demi"/>
              </a:rPr>
              <a:t>Jonah 2:5,6</a:t>
            </a:r>
            <a:endParaRPr b="0" lang="en-US" sz="2600" spc="-1" strike="noStrike">
              <a:latin typeface="Raleway"/>
            </a:endParaRPr>
          </a:p>
          <a:p>
            <a:pPr>
              <a:lnSpc>
                <a:spcPct val="100000"/>
              </a:lnSpc>
              <a:spcAft>
                <a:spcPts val="1001"/>
              </a:spcAft>
            </a:pPr>
            <a:r>
              <a:rPr b="0" lang="en-US" sz="2700" spc="-1" strike="noStrike">
                <a:solidFill>
                  <a:srgbClr val="3465a4"/>
                </a:solidFill>
                <a:latin typeface="Raleway"/>
                <a:ea typeface="Raleway"/>
              </a:rPr>
              <a:t>   </a:t>
            </a:r>
            <a:r>
              <a:rPr b="0" lang="en-US" sz="2700" spc="-1" strike="noStrike">
                <a:solidFill>
                  <a:srgbClr val="3465a4"/>
                </a:solidFill>
                <a:latin typeface="Raleway"/>
                <a:ea typeface="Raleway"/>
              </a:rPr>
              <a:t>The waters surrounded me, even to my soul; The deep closed around me; weeds were wrapped around my head. (6) I went down to the moorings of the mountains; the earth with its bars closed behind me </a:t>
            </a:r>
            <a:r>
              <a:rPr b="1" lang="en-US" sz="2700" spc="-1" strike="noStrike">
                <a:solidFill>
                  <a:srgbClr val="3465a4"/>
                </a:solidFill>
                <a:latin typeface="Raleway"/>
                <a:ea typeface="Raleway"/>
              </a:rPr>
              <a:t>forever</a:t>
            </a:r>
            <a:r>
              <a:rPr b="0" lang="en-US" sz="2700" spc="-1" strike="noStrike">
                <a:solidFill>
                  <a:srgbClr val="3465a4"/>
                </a:solidFill>
                <a:latin typeface="Raleway"/>
                <a:ea typeface="Raleway"/>
              </a:rPr>
              <a:t>...</a:t>
            </a:r>
            <a:endParaRPr b="0" lang="en-US" sz="2700" spc="-1" strike="noStrike">
              <a:latin typeface="Raleway"/>
            </a:endParaRPr>
          </a:p>
          <a:p>
            <a:pPr>
              <a:lnSpc>
                <a:spcPct val="120000"/>
              </a:lnSpc>
            </a:pPr>
            <a:r>
              <a:rPr b="1" lang="en-GB" sz="2600" spc="-1" strike="noStrike">
                <a:solidFill>
                  <a:srgbClr val="3465a4"/>
                </a:solidFill>
                <a:latin typeface="Raleway"/>
                <a:ea typeface="ITC Souvenir Demi"/>
              </a:rPr>
              <a:t>Jonah 1:17</a:t>
            </a:r>
            <a:endParaRPr b="0" lang="en-US" sz="2600" spc="-1" strike="noStrike">
              <a:latin typeface="Raleway"/>
            </a:endParaRPr>
          </a:p>
          <a:p>
            <a:pPr>
              <a:lnSpc>
                <a:spcPct val="120000"/>
              </a:lnSpc>
            </a:pPr>
            <a:r>
              <a:rPr b="0" lang="en-US" sz="2700" spc="-1" strike="noStrike">
                <a:solidFill>
                  <a:srgbClr val="3465a4"/>
                </a:solidFill>
                <a:latin typeface="Raleway"/>
                <a:ea typeface="Raleway"/>
              </a:rPr>
              <a:t>Now the Lord had prepared a great fish to swallow Jonah. And Jonah was in the belly of the fish </a:t>
            </a:r>
            <a:r>
              <a:rPr b="1" lang="en-US" sz="2700" spc="-1" strike="noStrike">
                <a:solidFill>
                  <a:srgbClr val="3465a4"/>
                </a:solidFill>
                <a:latin typeface="Raleway"/>
                <a:ea typeface="Raleway"/>
              </a:rPr>
              <a:t>three</a:t>
            </a:r>
            <a:r>
              <a:rPr b="0" lang="en-US" sz="2700" spc="-1" strike="noStrike">
                <a:solidFill>
                  <a:srgbClr val="3465a4"/>
                </a:solidFill>
                <a:latin typeface="Raleway"/>
                <a:ea typeface="Raleway"/>
              </a:rPr>
              <a:t> days and </a:t>
            </a:r>
            <a:r>
              <a:rPr b="1" lang="en-US" sz="2700" spc="-1" strike="noStrike">
                <a:solidFill>
                  <a:srgbClr val="3465a4"/>
                </a:solidFill>
                <a:latin typeface="Raleway"/>
                <a:ea typeface="Raleway"/>
              </a:rPr>
              <a:t>three</a:t>
            </a:r>
            <a:r>
              <a:rPr b="0" lang="en-US" sz="2700" spc="-1" strike="noStrike">
                <a:solidFill>
                  <a:srgbClr val="3465a4"/>
                </a:solidFill>
                <a:latin typeface="Raleway"/>
                <a:ea typeface="Raleway"/>
              </a:rPr>
              <a:t> nights.</a:t>
            </a:r>
            <a:endParaRPr b="0" lang="en-US" sz="2700" spc="-1" strike="noStrike">
              <a:latin typeface="Raleway"/>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533520" y="718560"/>
            <a:ext cx="6704640" cy="3771360"/>
          </a:xfrm>
          <a:prstGeom prst="rect">
            <a:avLst/>
          </a:prstGeom>
        </p:spPr>
      </p:sp>
      <p:sp>
        <p:nvSpPr>
          <p:cNvPr id="201" name="PlaceHolder 2"/>
          <p:cNvSpPr>
            <a:spLocks noGrp="1"/>
          </p:cNvSpPr>
          <p:nvPr>
            <p:ph type="body"/>
          </p:nvPr>
        </p:nvSpPr>
        <p:spPr>
          <a:xfrm>
            <a:off x="457200" y="4614840"/>
            <a:ext cx="7086600" cy="5443560"/>
          </a:xfrm>
          <a:prstGeom prst="rect">
            <a:avLst/>
          </a:prstGeom>
        </p:spPr>
        <p:txBody>
          <a:bodyPr lIns="0" rIns="0" tIns="0" bIns="0">
            <a:noAutofit/>
          </a:bodyPr>
          <a:p>
            <a:r>
              <a:rPr b="0" lang="en-US" sz="2500" spc="-1" strike="noStrike">
                <a:latin typeface="Raleway"/>
              </a:rPr>
              <a:t>   </a:t>
            </a:r>
            <a:r>
              <a:rPr b="0" lang="en-US" sz="2500" spc="-1" strike="noStrike">
                <a:latin typeface="Raleway"/>
              </a:rPr>
              <a:t>For more than a thousand years the Jewish nation had abused God’s mercy, rejected His warnings, and killed His prophets. Jesus Himself walked among them for three and a half years. He </a:t>
            </a:r>
            <a:r>
              <a:rPr b="0" i="1" lang="en-US" sz="2500" spc="-1" strike="noStrike">
                <a:latin typeface="Raleway"/>
              </a:rPr>
              <a:t>“went about doing good and healing all who were oppressed by the devil”.*</a:t>
            </a:r>
            <a:r>
              <a:rPr b="0" lang="en-US" sz="2500" spc="-1" strike="noStrike">
                <a:latin typeface="Raleway"/>
              </a:rPr>
              <a:t> Now He was about to be crucified by the people He had come to save. His tears were not for Himself, but for them, and for those in all ages who refuse His grace and mercy. He had exhausted every resource to save them. Looking into the future, He wept over their coming destruction. </a:t>
            </a:r>
            <a:endParaRPr b="0" lang="en-US" sz="2500" spc="-1" strike="noStrike">
              <a:latin typeface="Raleway"/>
            </a:endParaRPr>
          </a:p>
          <a:p>
            <a:r>
              <a:rPr b="0" lang="en-US" sz="2500" spc="-1" strike="noStrike">
                <a:solidFill>
                  <a:srgbClr val="ff0000"/>
                </a:solidFill>
                <a:latin typeface="Raleway"/>
              </a:rPr>
              <a:t>   </a:t>
            </a:r>
            <a:r>
              <a:rPr b="0" lang="en-US" sz="2500" spc="-1" strike="noStrike">
                <a:solidFill>
                  <a:srgbClr val="ff0000"/>
                </a:solidFill>
                <a:latin typeface="Raleway"/>
              </a:rPr>
              <a:t>How does this parallel our day?</a:t>
            </a:r>
            <a:endParaRPr b="0" lang="en-US" sz="2500" spc="-1" strike="noStrike">
              <a:latin typeface="Raleway"/>
            </a:endParaRPr>
          </a:p>
          <a:p>
            <a:r>
              <a:rPr b="0" lang="en-US" sz="2600" spc="-1" strike="noStrike">
                <a:solidFill>
                  <a:srgbClr val="ff0000"/>
                </a:solidFill>
                <a:latin typeface="Raleway"/>
              </a:rPr>
              <a:t>   </a:t>
            </a:r>
            <a:r>
              <a:rPr b="0" i="1" lang="en-US" sz="1800" spc="-1" strike="noStrike">
                <a:solidFill>
                  <a:srgbClr val="000000"/>
                </a:solidFill>
                <a:latin typeface="Raleway"/>
              </a:rPr>
              <a:t>*Acts 10:38</a:t>
            </a:r>
            <a:endParaRPr b="0" lang="en-US" sz="1800" spc="-1" strike="noStrike">
              <a:latin typeface="Raleway"/>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sldImg"/>
          </p:nvPr>
        </p:nvSpPr>
        <p:spPr>
          <a:xfrm>
            <a:off x="533520" y="718560"/>
            <a:ext cx="6704640" cy="3771360"/>
          </a:xfrm>
          <a:prstGeom prst="rect">
            <a:avLst/>
          </a:prstGeom>
        </p:spPr>
      </p:sp>
      <p:sp>
        <p:nvSpPr>
          <p:cNvPr id="33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These verses show us that Jonah’s </a:t>
            </a:r>
            <a:r>
              <a:rPr b="0" i="1" lang="en-US" sz="2800" spc="-1" strike="noStrike">
                <a:latin typeface="Raleway"/>
              </a:rPr>
              <a:t>“forever” </a:t>
            </a:r>
            <a:r>
              <a:rPr b="0" lang="en-US" sz="2800" spc="-1" strike="noStrike">
                <a:latin typeface="Raleway"/>
              </a:rPr>
              <a:t>experience in the whale lasted </a:t>
            </a:r>
            <a:r>
              <a:rPr b="0" i="1" lang="en-US" sz="2800" spc="-1" strike="noStrike">
                <a:latin typeface="Raleway"/>
              </a:rPr>
              <a:t>“three days and three nights”. </a:t>
            </a:r>
            <a:r>
              <a:rPr b="0" lang="en-US" sz="2800" spc="-1" strike="noStrike">
                <a:latin typeface="Raleway"/>
              </a:rPr>
              <a:t>The lake of fire will last until the wicked are burned up, turned to ashes, annihilated, consumed.</a:t>
            </a:r>
            <a:endParaRPr b="0" lang="en-US" sz="2800" spc="-1" strike="noStrike">
              <a:latin typeface="Raleway"/>
            </a:endParaRPr>
          </a:p>
          <a:p>
            <a:r>
              <a:rPr b="0" i="1" lang="en-US" sz="2800" spc="-1" strike="noStrike">
                <a:latin typeface="Raleway"/>
              </a:rPr>
              <a:t>   </a:t>
            </a:r>
            <a:r>
              <a:rPr b="0" lang="en-US" sz="2800" spc="-1" strike="noStrike">
                <a:solidFill>
                  <a:srgbClr val="ff0000"/>
                </a:solidFill>
                <a:latin typeface="Raleway"/>
              </a:rPr>
              <a:t>How can we avoid the lake of fire?</a:t>
            </a:r>
            <a:endParaRPr b="0" lang="en-US" sz="2800" spc="-1" strike="noStrike">
              <a:latin typeface="Raleway"/>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sldImg"/>
          </p:nvPr>
        </p:nvSpPr>
        <p:spPr>
          <a:xfrm>
            <a:off x="533520" y="718560"/>
            <a:ext cx="6704640" cy="3771360"/>
          </a:xfrm>
          <a:prstGeom prst="rect">
            <a:avLst/>
          </a:prstGeom>
        </p:spPr>
      </p:sp>
      <p:sp>
        <p:nvSpPr>
          <p:cNvPr id="33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39" name="TextShape 3"/>
          <p:cNvSpPr txBox="1"/>
          <p:nvPr/>
        </p:nvSpPr>
        <p:spPr>
          <a:xfrm>
            <a:off x="457200" y="4860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20:15</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And anyone not found written in the </a:t>
            </a:r>
            <a:r>
              <a:rPr b="1" lang="en-US" sz="2800" spc="-1" strike="noStrike">
                <a:solidFill>
                  <a:srgbClr val="3465a4"/>
                </a:solidFill>
                <a:latin typeface="Raleway"/>
                <a:ea typeface="Raleway"/>
              </a:rPr>
              <a:t>Book</a:t>
            </a:r>
            <a:r>
              <a:rPr b="0" lang="en-US" sz="2800" spc="-1" strike="noStrike">
                <a:solidFill>
                  <a:srgbClr val="3465a4"/>
                </a:solidFill>
                <a:latin typeface="Raleway"/>
                <a:ea typeface="Raleway"/>
              </a:rPr>
              <a:t> of </a:t>
            </a:r>
            <a:r>
              <a:rPr b="1" lang="en-US" sz="2800" spc="-1" strike="noStrike">
                <a:solidFill>
                  <a:srgbClr val="3465a4"/>
                </a:solidFill>
                <a:latin typeface="Raleway"/>
                <a:ea typeface="Raleway"/>
              </a:rPr>
              <a:t>Life</a:t>
            </a:r>
            <a:r>
              <a:rPr b="0" lang="en-US" sz="2800" spc="-1" strike="noStrike">
                <a:solidFill>
                  <a:srgbClr val="3465a4"/>
                </a:solidFill>
                <a:latin typeface="Raleway"/>
                <a:ea typeface="Raleway"/>
              </a:rPr>
              <a:t> was cast into the lake of fire. </a:t>
            </a:r>
            <a:endParaRPr b="0" lang="en-US" sz="2800" spc="-1" strike="noStrike">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sldImg"/>
          </p:nvPr>
        </p:nvSpPr>
        <p:spPr>
          <a:xfrm>
            <a:off x="533520" y="718560"/>
            <a:ext cx="6704640" cy="3771360"/>
          </a:xfrm>
          <a:prstGeom prst="rect">
            <a:avLst/>
          </a:prstGeom>
        </p:spPr>
      </p:sp>
      <p:sp>
        <p:nvSpPr>
          <p:cNvPr id="34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Bible says that those whose names are not written in the Book of Life will end up in the lake of fire.</a:t>
            </a:r>
            <a:endParaRPr b="0" lang="en-US" sz="2800" spc="-1" strike="noStrike">
              <a:latin typeface="Raleway"/>
            </a:endParaRPr>
          </a:p>
          <a:p>
            <a:r>
              <a:rPr b="0" lang="en-US" sz="2800" spc="-1" strike="noStrike">
                <a:latin typeface="Raleway"/>
              </a:rPr>
              <a:t>   </a:t>
            </a:r>
            <a:r>
              <a:rPr b="0" lang="en-US" sz="2800" spc="-1" strike="noStrike">
                <a:solidFill>
                  <a:srgbClr val="ff4000"/>
                </a:solidFill>
                <a:latin typeface="Raleway"/>
              </a:rPr>
              <a:t>What is the Book of Life and how can we make sure our names are there?</a:t>
            </a:r>
            <a:endParaRPr b="0" lang="en-US" sz="2800" spc="-1" strike="noStrike">
              <a:latin typeface="Raleway"/>
            </a:endParaRPr>
          </a:p>
        </p:txBody>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1"/>
          <p:cNvSpPr>
            <a:spLocks noGrp="1"/>
          </p:cNvSpPr>
          <p:nvPr>
            <p:ph type="sldImg"/>
          </p:nvPr>
        </p:nvSpPr>
        <p:spPr>
          <a:xfrm>
            <a:off x="533520" y="718560"/>
            <a:ext cx="6704640" cy="3771360"/>
          </a:xfrm>
          <a:prstGeom prst="rect">
            <a:avLst/>
          </a:prstGeom>
        </p:spPr>
      </p:sp>
      <p:sp>
        <p:nvSpPr>
          <p:cNvPr id="34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44" name="TextShape 3"/>
          <p:cNvSpPr txBox="1"/>
          <p:nvPr/>
        </p:nvSpPr>
        <p:spPr>
          <a:xfrm>
            <a:off x="457200" y="4800600"/>
            <a:ext cx="7315200" cy="57924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ITC Souvenir Demi"/>
                <a:ea typeface="ITC Souvenir Demi"/>
              </a:rPr>
              <a:t>Luke 10:20</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...rejoice because your names are written in heaven.”</a:t>
            </a:r>
            <a:endParaRPr b="0" lang="en-US" sz="2800" spc="-1" strike="noStrike">
              <a:latin typeface="Arial"/>
            </a:endParaRPr>
          </a:p>
          <a:p>
            <a:pPr>
              <a:lnSpc>
                <a:spcPct val="100000"/>
              </a:lnSpc>
              <a:spcAft>
                <a:spcPts val="1001"/>
              </a:spcAft>
            </a:pPr>
            <a:r>
              <a:rPr b="0" lang="en-GB" sz="2800" spc="-1" strike="noStrike">
                <a:solidFill>
                  <a:srgbClr val="3465a4"/>
                </a:solidFill>
                <a:latin typeface="ITC Souvenir Demi"/>
                <a:ea typeface="ITC Souvenir Demi"/>
              </a:rPr>
              <a:t>Philippians 4:3</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Raleway"/>
              </a:rPr>
              <a:t>...my fellow workers, whose names are in the Book of Life.</a:t>
            </a:r>
            <a:endParaRPr b="0" lang="en-US" sz="2800" spc="-1" strike="noStrike">
              <a:latin typeface="Arial"/>
            </a:endParaRPr>
          </a:p>
          <a:p>
            <a:pPr>
              <a:lnSpc>
                <a:spcPct val="100000"/>
              </a:lnSpc>
              <a:spcAft>
                <a:spcPts val="1001"/>
              </a:spcAft>
            </a:pPr>
            <a:r>
              <a:rPr b="0" lang="en-GB" sz="2800" spc="-1" strike="noStrike">
                <a:solidFill>
                  <a:srgbClr val="3465a4"/>
                </a:solidFill>
                <a:latin typeface="ITC Souvenir Demi"/>
                <a:ea typeface="ITC Souvenir Demi"/>
              </a:rPr>
              <a:t>Revelation 21:27</a:t>
            </a:r>
            <a:endParaRPr b="0" lang="en-US" sz="2800" spc="-1" strike="noStrike">
              <a:latin typeface="Arial"/>
            </a:endParaRPr>
          </a:p>
          <a:p>
            <a:pPr>
              <a:lnSpc>
                <a:spcPct val="100000"/>
              </a:lnSpc>
              <a:spcAft>
                <a:spcPts val="1001"/>
              </a:spcAft>
            </a:pPr>
            <a:r>
              <a:rPr b="0" lang="en-GB" sz="2800" spc="-1" strike="noStrike">
                <a:solidFill>
                  <a:srgbClr val="3465a4"/>
                </a:solidFill>
                <a:latin typeface="Raleway"/>
                <a:ea typeface="ITC Souvenir Demi"/>
              </a:rPr>
              <a:t>B</a:t>
            </a:r>
            <a:r>
              <a:rPr b="0" lang="en-US" sz="2800" spc="-1" strike="noStrike">
                <a:solidFill>
                  <a:srgbClr val="3465a4"/>
                </a:solidFill>
                <a:latin typeface="Raleway"/>
                <a:ea typeface="Raleway"/>
              </a:rPr>
              <a:t>ut there shall by no means enter it  anything that defiles, or causes an abomination or a lie, but only those who are written in the Lamb’s Book of Life.</a:t>
            </a:r>
            <a:endParaRPr b="0" lang="en-US" sz="2800" spc="-1" strike="noStrike">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sldImg"/>
          </p:nvPr>
        </p:nvSpPr>
        <p:spPr>
          <a:xfrm>
            <a:off x="533520" y="718560"/>
            <a:ext cx="6704640" cy="3771360"/>
          </a:xfrm>
          <a:prstGeom prst="rect">
            <a:avLst/>
          </a:prstGeom>
        </p:spPr>
      </p:sp>
      <p:sp>
        <p:nvSpPr>
          <p:cNvPr id="34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Jesus told His disciples that their names were written in heaven. The book of life has the names of all who have ever become followers of Christ. Names of those with unconfessed, unforsaken sins will be removed in the judgment, and they will not enter God’s kingdom. </a:t>
            </a:r>
            <a:r>
              <a:rPr b="0" lang="en-US" sz="2800" spc="-1" strike="noStrike">
                <a:solidFill>
                  <a:srgbClr val="ff0000"/>
                </a:solidFill>
                <a:latin typeface="Raleway"/>
              </a:rPr>
              <a:t>What did Jesus promise the overcomers? </a:t>
            </a:r>
            <a:endParaRPr b="0" lang="en-US" sz="2800" spc="-1" strike="noStrike">
              <a:latin typeface="Raleway"/>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type="sldImg"/>
          </p:nvPr>
        </p:nvSpPr>
        <p:spPr>
          <a:xfrm>
            <a:off x="533520" y="718560"/>
            <a:ext cx="6704640" cy="3771360"/>
          </a:xfrm>
          <a:prstGeom prst="rect">
            <a:avLst/>
          </a:prstGeom>
        </p:spPr>
      </p:sp>
      <p:sp>
        <p:nvSpPr>
          <p:cNvPr id="34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49" name="TextShape 3"/>
          <p:cNvSpPr txBox="1"/>
          <p:nvPr/>
        </p:nvSpPr>
        <p:spPr>
          <a:xfrm>
            <a:off x="457200" y="4860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3:5</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He who overcomes shall be clothed in white garments, and I will not blot out his name from the</a:t>
            </a:r>
            <a:r>
              <a:rPr b="1" lang="en-US" sz="2800" spc="-1" strike="noStrike">
                <a:solidFill>
                  <a:srgbClr val="3465a4"/>
                </a:solidFill>
                <a:latin typeface="Raleway"/>
                <a:ea typeface="Raleway"/>
              </a:rPr>
              <a:t> Book</a:t>
            </a:r>
            <a:r>
              <a:rPr b="0" lang="en-US" sz="2800" spc="-1" strike="noStrike">
                <a:solidFill>
                  <a:srgbClr val="3465a4"/>
                </a:solidFill>
                <a:latin typeface="Raleway"/>
                <a:ea typeface="Raleway"/>
              </a:rPr>
              <a:t> of </a:t>
            </a:r>
            <a:r>
              <a:rPr b="1" lang="en-US" sz="2800" spc="-1" strike="noStrike">
                <a:solidFill>
                  <a:srgbClr val="3465a4"/>
                </a:solidFill>
                <a:latin typeface="Raleway"/>
                <a:ea typeface="Raleway"/>
              </a:rPr>
              <a:t>Life</a:t>
            </a:r>
            <a:r>
              <a:rPr b="0" lang="en-US" sz="2800" spc="-1" strike="noStrike">
                <a:solidFill>
                  <a:srgbClr val="3465a4"/>
                </a:solidFill>
                <a:latin typeface="Raleway"/>
                <a:ea typeface="Raleway"/>
              </a:rPr>
              <a:t>; but I will confess his name before My Father and before His angels. </a:t>
            </a:r>
            <a:endParaRPr b="0" lang="en-US" sz="2800" spc="-1" strike="noStrike">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type="sldImg"/>
          </p:nvPr>
        </p:nvSpPr>
        <p:spPr>
          <a:xfrm>
            <a:off x="533520" y="718560"/>
            <a:ext cx="6704640" cy="3771360"/>
          </a:xfrm>
          <a:prstGeom prst="rect">
            <a:avLst/>
          </a:prstGeom>
        </p:spPr>
      </p:sp>
      <p:sp>
        <p:nvSpPr>
          <p:cNvPr id="351"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The issue in the last days will be about worship. How do we know this will be the final test?</a:t>
            </a:r>
            <a:endParaRPr b="0" lang="en-US" sz="2800" spc="-1" strike="noStrike">
              <a:latin typeface="Raleway"/>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type="sldImg"/>
          </p:nvPr>
        </p:nvSpPr>
        <p:spPr>
          <a:xfrm>
            <a:off x="533520" y="718560"/>
            <a:ext cx="6704640" cy="3771360"/>
          </a:xfrm>
          <a:prstGeom prst="rect">
            <a:avLst/>
          </a:prstGeom>
        </p:spPr>
      </p:sp>
      <p:sp>
        <p:nvSpPr>
          <p:cNvPr id="35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54" name="TextShape 3"/>
          <p:cNvSpPr txBox="1"/>
          <p:nvPr/>
        </p:nvSpPr>
        <p:spPr>
          <a:xfrm>
            <a:off x="457200" y="4860000"/>
            <a:ext cx="6979320" cy="482472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3:5</a:t>
            </a:r>
            <a:endParaRPr b="0" lang="en-US" sz="2800" spc="-1" strike="noStrike">
              <a:latin typeface="Arial"/>
            </a:endParaRPr>
          </a:p>
          <a:p>
            <a:pPr>
              <a:lnSpc>
                <a:spcPct val="100000"/>
              </a:lnSpc>
            </a:pPr>
            <a:r>
              <a:rPr b="0" lang="en-US" sz="2400" spc="-1" strike="noStrike">
                <a:solidFill>
                  <a:srgbClr val="3465a4"/>
                </a:solidFill>
                <a:latin typeface="Raleway"/>
                <a:ea typeface="Raleway"/>
              </a:rPr>
              <a:t>   </a:t>
            </a:r>
            <a:r>
              <a:rPr b="0" lang="en-US" sz="2400" spc="-1" strike="noStrike">
                <a:solidFill>
                  <a:srgbClr val="3465a4"/>
                </a:solidFill>
                <a:latin typeface="Raleway"/>
                <a:ea typeface="Raleway"/>
              </a:rPr>
              <a:t>Then a third angel followed them, saying with a loud voice, “If anyone </a:t>
            </a:r>
            <a:r>
              <a:rPr b="1" lang="en-US" sz="2400" spc="-1" strike="noStrike">
                <a:solidFill>
                  <a:srgbClr val="3465a4"/>
                </a:solidFill>
                <a:latin typeface="Raleway"/>
                <a:ea typeface="Raleway"/>
              </a:rPr>
              <a:t>worships</a:t>
            </a:r>
            <a:r>
              <a:rPr b="0" lang="en-US" sz="2400" spc="-1" strike="noStrike">
                <a:solidFill>
                  <a:srgbClr val="3465a4"/>
                </a:solidFill>
                <a:latin typeface="Raleway"/>
                <a:ea typeface="Raleway"/>
              </a:rPr>
              <a:t> the </a:t>
            </a:r>
            <a:r>
              <a:rPr b="1" lang="en-US" sz="2400" spc="-1" strike="noStrike">
                <a:solidFill>
                  <a:srgbClr val="3465a4"/>
                </a:solidFill>
                <a:latin typeface="Raleway"/>
                <a:ea typeface="Raleway"/>
              </a:rPr>
              <a:t>beast</a:t>
            </a:r>
            <a:r>
              <a:rPr b="0" lang="en-US" sz="2400" spc="-1" strike="noStrike">
                <a:solidFill>
                  <a:srgbClr val="3465a4"/>
                </a:solidFill>
                <a:latin typeface="Raleway"/>
                <a:ea typeface="Raleway"/>
              </a:rPr>
              <a:t> and his image, and receives his mark on his forehead or on his hand, (10) he himself shall also drink of the wine of the wrath of God...He shall be tormented with fire and brimstone in the presence of the holy angels and in the presence of the Lamb.</a:t>
            </a:r>
            <a:endParaRPr b="0" lang="en-US" sz="2400" spc="-1" strike="noStrike">
              <a:latin typeface="Arial"/>
            </a:endParaRPr>
          </a:p>
          <a:p>
            <a:pPr>
              <a:lnSpc>
                <a:spcPct val="100000"/>
              </a:lnSpc>
              <a:spcAft>
                <a:spcPts val="1001"/>
              </a:spcAft>
            </a:pPr>
            <a:r>
              <a:rPr b="0" lang="en-US" sz="2400" spc="-1" strike="noStrike">
                <a:solidFill>
                  <a:srgbClr val="3465a4"/>
                </a:solidFill>
                <a:latin typeface="Raleway"/>
                <a:ea typeface="Raleway"/>
              </a:rPr>
              <a:t>   </a:t>
            </a:r>
            <a:r>
              <a:rPr b="1" lang="en-US" sz="2400" spc="-1" strike="noStrike">
                <a:solidFill>
                  <a:srgbClr val="3465a4"/>
                </a:solidFill>
                <a:latin typeface="Raleway"/>
                <a:ea typeface="Raleway"/>
              </a:rPr>
              <a:t>(Rev. 13:8)</a:t>
            </a:r>
            <a:r>
              <a:rPr b="0" lang="en-US" sz="2400" spc="-1" strike="noStrike">
                <a:solidFill>
                  <a:srgbClr val="3465a4"/>
                </a:solidFill>
                <a:latin typeface="Raleway"/>
                <a:ea typeface="Raleway"/>
              </a:rPr>
              <a:t> All who dwell on the earth will </a:t>
            </a:r>
            <a:r>
              <a:rPr b="1" lang="en-US" sz="2400" spc="-1" strike="noStrike">
                <a:solidFill>
                  <a:srgbClr val="3465a4"/>
                </a:solidFill>
                <a:latin typeface="Raleway"/>
                <a:ea typeface="Raleway"/>
              </a:rPr>
              <a:t>worship</a:t>
            </a:r>
            <a:r>
              <a:rPr b="0" lang="en-US" sz="2400" spc="-1" strike="noStrike">
                <a:solidFill>
                  <a:srgbClr val="3465a4"/>
                </a:solidFill>
                <a:latin typeface="Raleway"/>
                <a:ea typeface="Raleway"/>
              </a:rPr>
              <a:t> him, whose names have not been written in the </a:t>
            </a:r>
            <a:r>
              <a:rPr b="1" lang="en-US" sz="2400" spc="-1" strike="noStrike">
                <a:solidFill>
                  <a:srgbClr val="3465a4"/>
                </a:solidFill>
                <a:latin typeface="Raleway"/>
                <a:ea typeface="Raleway"/>
              </a:rPr>
              <a:t>Book</a:t>
            </a:r>
            <a:r>
              <a:rPr b="0" lang="en-US" sz="2400" spc="-1" strike="noStrike">
                <a:solidFill>
                  <a:srgbClr val="3465a4"/>
                </a:solidFill>
                <a:latin typeface="Raleway"/>
                <a:ea typeface="Raleway"/>
              </a:rPr>
              <a:t> of </a:t>
            </a:r>
            <a:r>
              <a:rPr b="1" lang="en-US" sz="2400" spc="-1" strike="noStrike">
                <a:solidFill>
                  <a:srgbClr val="3465a4"/>
                </a:solidFill>
                <a:latin typeface="Raleway"/>
                <a:ea typeface="Raleway"/>
              </a:rPr>
              <a:t>Life</a:t>
            </a:r>
            <a:r>
              <a:rPr b="0" lang="en-US" sz="2400" spc="-1" strike="noStrike">
                <a:solidFill>
                  <a:srgbClr val="3465a4"/>
                </a:solidFill>
                <a:latin typeface="Raleway"/>
                <a:ea typeface="Raleway"/>
              </a:rPr>
              <a:t> of the Lamb slain from the foundation of the world. </a:t>
            </a:r>
            <a:endParaRPr b="0" lang="en-US" sz="2400" spc="-1" strike="noStrike">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PlaceHolder 1"/>
          <p:cNvSpPr>
            <a:spLocks noGrp="1"/>
          </p:cNvSpPr>
          <p:nvPr>
            <p:ph type="sldImg"/>
          </p:nvPr>
        </p:nvSpPr>
        <p:spPr>
          <a:xfrm>
            <a:off x="533520" y="718560"/>
            <a:ext cx="6704640" cy="3771360"/>
          </a:xfrm>
          <a:prstGeom prst="rect">
            <a:avLst/>
          </a:prstGeom>
        </p:spPr>
      </p:sp>
      <p:sp>
        <p:nvSpPr>
          <p:cNvPr id="35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solidFill>
                  <a:srgbClr val="ff4000"/>
                </a:solidFill>
                <a:latin typeface="Raleway"/>
              </a:rPr>
              <a:t>   </a:t>
            </a:r>
            <a:r>
              <a:rPr b="0" lang="en-US" sz="2800" spc="-1" strike="noStrike">
                <a:solidFill>
                  <a:srgbClr val="ff4000"/>
                </a:solidFill>
                <a:latin typeface="Raleway"/>
              </a:rPr>
              <a:t>In contrast to those who worship the beast, how are God’s end-time people described in Revelation, and what is their reward? </a:t>
            </a:r>
            <a:endParaRPr b="0" lang="en-US" sz="2800" spc="-1" strike="noStrike">
              <a:solidFill>
                <a:srgbClr val="ff4000"/>
              </a:solidFill>
              <a:latin typeface="Raleway"/>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PlaceHolder 1"/>
          <p:cNvSpPr>
            <a:spLocks noGrp="1"/>
          </p:cNvSpPr>
          <p:nvPr>
            <p:ph type="sldImg"/>
          </p:nvPr>
        </p:nvSpPr>
        <p:spPr>
          <a:xfrm>
            <a:off x="533520" y="718560"/>
            <a:ext cx="6704640" cy="3771360"/>
          </a:xfrm>
          <a:prstGeom prst="rect">
            <a:avLst/>
          </a:prstGeom>
        </p:spPr>
      </p:sp>
      <p:sp>
        <p:nvSpPr>
          <p:cNvPr id="35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359" name="TextShape 3"/>
          <p:cNvSpPr txBox="1"/>
          <p:nvPr/>
        </p:nvSpPr>
        <p:spPr>
          <a:xfrm>
            <a:off x="457200" y="4572000"/>
            <a:ext cx="6979320" cy="472068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Revelation 14:1,2</a:t>
            </a:r>
            <a:endParaRPr b="0" lang="en-US" sz="2800" spc="-1" strike="noStrike">
              <a:latin typeface="Arial"/>
            </a:endParaRPr>
          </a:p>
          <a:p>
            <a:pPr>
              <a:lnSpc>
                <a:spcPct val="100000"/>
              </a:lnSpc>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Here is the patience of the saints; here are those who keep the </a:t>
            </a:r>
            <a:r>
              <a:rPr b="1" lang="en-US" sz="2800" spc="-1" strike="noStrike">
                <a:solidFill>
                  <a:srgbClr val="3465a4"/>
                </a:solidFill>
                <a:latin typeface="Raleway"/>
                <a:ea typeface="Calibri"/>
              </a:rPr>
              <a:t>commandments</a:t>
            </a:r>
            <a:r>
              <a:rPr b="0" lang="en-US" sz="2800" spc="-1" strike="noStrike">
                <a:solidFill>
                  <a:srgbClr val="3465a4"/>
                </a:solidFill>
                <a:latin typeface="Raleway"/>
                <a:ea typeface="Calibri"/>
              </a:rPr>
              <a:t> of God and the faith of Jesus.</a:t>
            </a:r>
            <a:endParaRPr b="0" lang="en-US" sz="2800" spc="-1" strike="noStrike">
              <a:latin typeface="Arial"/>
            </a:endParaRPr>
          </a:p>
          <a:p>
            <a:pPr>
              <a:lnSpc>
                <a:spcPct val="100000"/>
              </a:lnSpc>
            </a:pPr>
            <a:r>
              <a:rPr b="1" lang="en-GB" sz="2800" spc="-1" strike="noStrike">
                <a:solidFill>
                  <a:srgbClr val="3465a4"/>
                </a:solidFill>
                <a:latin typeface="Seravek"/>
                <a:ea typeface="ITC Souvenir Demi"/>
              </a:rPr>
              <a:t>Revelation 15:2</a:t>
            </a:r>
            <a:endParaRPr b="0" lang="en-US" sz="2800" spc="-1" strike="noStrike">
              <a:latin typeface="Arial"/>
            </a:endParaRPr>
          </a:p>
          <a:p>
            <a:pPr>
              <a:lnSpc>
                <a:spcPct val="100000"/>
              </a:lnSpc>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And I saw something like a sea of glass mingled with fire, and those who have the </a:t>
            </a:r>
            <a:r>
              <a:rPr b="1" lang="en-US" sz="2800" spc="-1" strike="noStrike">
                <a:solidFill>
                  <a:srgbClr val="3465a4"/>
                </a:solidFill>
                <a:latin typeface="Raleway"/>
                <a:ea typeface="Calibri"/>
              </a:rPr>
              <a:t>victory</a:t>
            </a:r>
            <a:r>
              <a:rPr b="0" lang="en-US" sz="2800" spc="-1" strike="noStrike">
                <a:solidFill>
                  <a:srgbClr val="3465a4"/>
                </a:solidFill>
                <a:latin typeface="Raleway"/>
                <a:ea typeface="Calibri"/>
              </a:rPr>
              <a:t> over the </a:t>
            </a:r>
            <a:r>
              <a:rPr b="1" lang="en-US" sz="2800" spc="-1" strike="noStrike">
                <a:solidFill>
                  <a:srgbClr val="3465a4"/>
                </a:solidFill>
                <a:latin typeface="Raleway"/>
                <a:ea typeface="Calibri"/>
              </a:rPr>
              <a:t>beast</a:t>
            </a:r>
            <a:r>
              <a:rPr b="0" lang="en-US" sz="2800" spc="-1" strike="noStrike">
                <a:solidFill>
                  <a:srgbClr val="3465a4"/>
                </a:solidFill>
                <a:latin typeface="Raleway"/>
                <a:ea typeface="Calibri"/>
              </a:rPr>
              <a:t>, over his image and over his mark and over the number of his name, standing on the sea of glass, having harps of God.</a:t>
            </a:r>
            <a:endParaRPr b="0" lang="en-US" sz="28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533520" y="718560"/>
            <a:ext cx="6704640" cy="3771360"/>
          </a:xfrm>
          <a:prstGeom prst="rect">
            <a:avLst/>
          </a:prstGeom>
        </p:spPr>
      </p:sp>
      <p:sp>
        <p:nvSpPr>
          <p:cNvPr id="203"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04" name="TextShape 3"/>
          <p:cNvSpPr txBox="1"/>
          <p:nvPr/>
        </p:nvSpPr>
        <p:spPr>
          <a:xfrm>
            <a:off x="457200" y="4572000"/>
            <a:ext cx="6979320" cy="532188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Hosea 13:9 KJV</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O Israel, thou hast </a:t>
            </a:r>
            <a:r>
              <a:rPr b="1" lang="en-US" sz="2800" spc="-1" strike="noStrike">
                <a:solidFill>
                  <a:srgbClr val="3465a4"/>
                </a:solidFill>
                <a:latin typeface="Raleway"/>
                <a:ea typeface="Raleway"/>
              </a:rPr>
              <a:t>destroyed thyself</a:t>
            </a:r>
            <a:r>
              <a:rPr b="0" lang="en-US" sz="2800" spc="-1" strike="noStrike">
                <a:solidFill>
                  <a:srgbClr val="3465a4"/>
                </a:solidFill>
                <a:latin typeface="Raleway"/>
                <a:ea typeface="Raleway"/>
              </a:rPr>
              <a:t>; but in Me is thine help.</a:t>
            </a:r>
            <a:endParaRPr b="0" lang="en-US" sz="2800" spc="-1" strike="noStrike">
              <a:latin typeface="Arial"/>
            </a:endParaRPr>
          </a:p>
          <a:p>
            <a:pPr>
              <a:lnSpc>
                <a:spcPct val="100000"/>
              </a:lnSpc>
            </a:pPr>
            <a:endParaRPr b="0" lang="en-US" sz="2800" spc="-1" strike="noStrike">
              <a:latin typeface="Arial"/>
            </a:endParaRPr>
          </a:p>
          <a:p>
            <a:pPr>
              <a:lnSpc>
                <a:spcPct val="100000"/>
              </a:lnSpc>
            </a:pPr>
            <a:r>
              <a:rPr b="1" lang="en-US" sz="2800" spc="-1" strike="noStrike">
                <a:solidFill>
                  <a:srgbClr val="3465a4"/>
                </a:solidFill>
                <a:latin typeface="Seravek"/>
                <a:ea typeface="Raleway"/>
              </a:rPr>
              <a:t>Jeremiah 6:19</a:t>
            </a:r>
            <a:endParaRPr b="0" lang="en-US" sz="28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Hear, O earth! Behold, I will certainly bring calamity on this people—the fruit of their thoughts, because they have not heeded My </a:t>
            </a:r>
            <a:r>
              <a:rPr b="1" lang="en-US" sz="2800" spc="-1" strike="noStrike">
                <a:solidFill>
                  <a:srgbClr val="3465a4"/>
                </a:solidFill>
                <a:latin typeface="Raleway"/>
                <a:ea typeface="Raleway"/>
              </a:rPr>
              <a:t>words</a:t>
            </a:r>
            <a:r>
              <a:rPr b="0" lang="en-US" sz="2800" spc="-1" strike="noStrike">
                <a:solidFill>
                  <a:srgbClr val="3465a4"/>
                </a:solidFill>
                <a:latin typeface="Raleway"/>
                <a:ea typeface="Raleway"/>
              </a:rPr>
              <a:t> nor My </a:t>
            </a:r>
            <a:r>
              <a:rPr b="1" lang="en-US" sz="2800" spc="-1" strike="noStrike">
                <a:solidFill>
                  <a:srgbClr val="3465a4"/>
                </a:solidFill>
                <a:latin typeface="Raleway"/>
                <a:ea typeface="Raleway"/>
              </a:rPr>
              <a:t>law</a:t>
            </a:r>
            <a:r>
              <a:rPr b="0" lang="en-US" sz="2800" spc="-1" strike="noStrike">
                <a:solidFill>
                  <a:srgbClr val="3465a4"/>
                </a:solidFill>
                <a:latin typeface="Raleway"/>
                <a:ea typeface="Raleway"/>
              </a:rPr>
              <a:t>, but </a:t>
            </a:r>
            <a:r>
              <a:rPr b="1" lang="en-US" sz="2800" spc="-1" strike="noStrike">
                <a:solidFill>
                  <a:srgbClr val="3465a4"/>
                </a:solidFill>
                <a:latin typeface="Raleway"/>
                <a:ea typeface="Raleway"/>
              </a:rPr>
              <a:t>rejected</a:t>
            </a:r>
            <a:r>
              <a:rPr b="0" lang="en-US" sz="2800" spc="-1" strike="noStrike">
                <a:solidFill>
                  <a:srgbClr val="3465a4"/>
                </a:solidFill>
                <a:latin typeface="Raleway"/>
                <a:ea typeface="Raleway"/>
              </a:rPr>
              <a:t> it</a:t>
            </a:r>
            <a:r>
              <a:rPr b="0" lang="en-US" sz="2800" spc="-1" strike="noStrike">
                <a:solidFill>
                  <a:srgbClr val="3465a4"/>
                </a:solidFill>
                <a:latin typeface="Seravek"/>
                <a:ea typeface="Raleway"/>
              </a:rPr>
              <a:t>.</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3465a4"/>
                </a:solidFill>
                <a:latin typeface="Seravek"/>
                <a:ea typeface="Raleway"/>
              </a:rPr>
              <a:t>   </a:t>
            </a:r>
            <a:endParaRPr b="0" lang="en-US" sz="28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PlaceHolder 1"/>
          <p:cNvSpPr>
            <a:spLocks noGrp="1"/>
          </p:cNvSpPr>
          <p:nvPr>
            <p:ph type="sldImg"/>
          </p:nvPr>
        </p:nvSpPr>
        <p:spPr>
          <a:xfrm>
            <a:off x="533520" y="718560"/>
            <a:ext cx="6704640" cy="3771360"/>
          </a:xfrm>
          <a:prstGeom prst="rect">
            <a:avLst/>
          </a:prstGeom>
        </p:spPr>
      </p:sp>
      <p:sp>
        <p:nvSpPr>
          <p:cNvPr id="361" name="PlaceHolder 2"/>
          <p:cNvSpPr>
            <a:spLocks noGrp="1"/>
          </p:cNvSpPr>
          <p:nvPr>
            <p:ph type="body"/>
          </p:nvPr>
        </p:nvSpPr>
        <p:spPr>
          <a:xfrm>
            <a:off x="457200" y="4752000"/>
            <a:ext cx="7086600" cy="5472360"/>
          </a:xfrm>
          <a:prstGeom prst="rect">
            <a:avLst/>
          </a:prstGeom>
        </p:spPr>
        <p:txBody>
          <a:bodyPr lIns="0" rIns="0" tIns="0" bIns="0">
            <a:noAutofit/>
          </a:bodyPr>
          <a:p>
            <a:r>
              <a:rPr b="0" lang="en-US" sz="2600" spc="-1" strike="noStrike">
                <a:latin typeface="Raleway"/>
              </a:rPr>
              <a:t>   </a:t>
            </a:r>
            <a:r>
              <a:rPr b="0" lang="en-US" sz="2600" spc="-1" strike="noStrike">
                <a:latin typeface="Raleway"/>
              </a:rPr>
              <a:t>These are the overcomers. The wicked have burned in the lake of fire, but the righteous stand on the sea of glass before God’s throne. Every trace of sin is gone. The earth is transformed, with no more death, sorrow, crying or pain anywhere. God Himself will live with His people. There is no ever-burning hell to remind anyone of the consequences of sin. </a:t>
            </a:r>
            <a:endParaRPr b="0" lang="en-US" sz="2600" spc="-1" strike="noStrike">
              <a:latin typeface="Raleway"/>
            </a:endParaRPr>
          </a:p>
          <a:p>
            <a:r>
              <a:rPr b="0" lang="en-US" sz="2600" spc="-1" strike="noStrike">
                <a:latin typeface="Raleway"/>
              </a:rPr>
              <a:t>All who have chosen not to receive eternal life have been blotted out of existence, and God has made “all things new”*. </a:t>
            </a:r>
            <a:r>
              <a:rPr b="0" lang="en-US" sz="2600" spc="-1" strike="noStrike">
                <a:solidFill>
                  <a:srgbClr val="ff0000"/>
                </a:solidFill>
                <a:latin typeface="Raleway"/>
              </a:rPr>
              <a:t>Will you choose to let Him be the Lord of your life today?</a:t>
            </a:r>
            <a:endParaRPr b="0" lang="en-US" sz="2600" spc="-1" strike="noStrike">
              <a:latin typeface="Raleway"/>
            </a:endParaRPr>
          </a:p>
          <a:p>
            <a:r>
              <a:rPr b="0" lang="en-US" sz="2800" spc="-1" strike="noStrike">
                <a:latin typeface="Raleway"/>
              </a:rPr>
              <a:t>   </a:t>
            </a:r>
            <a:r>
              <a:rPr b="0" i="1" lang="en-US" sz="2000" spc="-1" strike="noStrike">
                <a:latin typeface="Raleway"/>
              </a:rPr>
              <a:t>*Revelation 21:3,4,5</a:t>
            </a:r>
            <a:endParaRPr b="0" lang="en-US" sz="2000" spc="-1" strike="noStrike">
              <a:latin typeface="Raleway"/>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533520" y="718560"/>
            <a:ext cx="6704640" cy="3771360"/>
          </a:xfrm>
          <a:prstGeom prst="rect">
            <a:avLst/>
          </a:prstGeom>
        </p:spPr>
      </p:sp>
      <p:sp>
        <p:nvSpPr>
          <p:cNvPr id="206" name="PlaceHolder 2"/>
          <p:cNvSpPr>
            <a:spLocks noGrp="1"/>
          </p:cNvSpPr>
          <p:nvPr>
            <p:ph type="body"/>
          </p:nvPr>
        </p:nvSpPr>
        <p:spPr>
          <a:xfrm>
            <a:off x="457200" y="4752000"/>
            <a:ext cx="6858000" cy="5257800"/>
          </a:xfrm>
          <a:prstGeom prst="rect">
            <a:avLst/>
          </a:prstGeom>
        </p:spPr>
        <p:txBody>
          <a:bodyPr lIns="0" rIns="0" tIns="0" bIns="0">
            <a:noAutofit/>
          </a:bodyPr>
          <a:p>
            <a:r>
              <a:rPr b="0" lang="en-US" sz="2800" spc="-1" strike="noStrike">
                <a:latin typeface="Raleway"/>
              </a:rPr>
              <a:t>   </a:t>
            </a:r>
            <a:r>
              <a:rPr b="0" lang="en-US" sz="2800" spc="-1" strike="noStrike">
                <a:latin typeface="Raleway"/>
              </a:rPr>
              <a:t>Jesus told a story about a farmer who sowed his field with wheat. While he was asleep, an enemy came and planted weeds in his field, which sprouted and grew along with the wheat. His servants asked if they should pull them out, but he said, “No, you might uproot the wheat.” At harvest time, the wheat was gathered into the barn, while the weeds were collected and burned.</a:t>
            </a:r>
            <a:endParaRPr b="0" lang="en-US" sz="2800" spc="-1" strike="noStrike">
              <a:latin typeface="Raleway"/>
            </a:endParaRPr>
          </a:p>
          <a:p>
            <a:r>
              <a:rPr b="0" lang="en-US" sz="2800" spc="-1" strike="noStrike">
                <a:latin typeface="Raleway"/>
              </a:rPr>
              <a:t>   </a:t>
            </a:r>
            <a:r>
              <a:rPr b="0" lang="en-US" sz="2800" spc="-1" strike="noStrike">
                <a:solidFill>
                  <a:srgbClr val="ff0000"/>
                </a:solidFill>
                <a:latin typeface="Raleway"/>
              </a:rPr>
              <a:t>How does this parable illustrate the final destruction of the wicked?</a:t>
            </a:r>
            <a:endParaRPr b="0" lang="en-US" sz="2800" spc="-1" strike="noStrike">
              <a:latin typeface="Raleway"/>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533520" y="718560"/>
            <a:ext cx="6704640" cy="3771360"/>
          </a:xfrm>
          <a:prstGeom prst="rect">
            <a:avLst/>
          </a:prstGeom>
        </p:spPr>
      </p:sp>
      <p:sp>
        <p:nvSpPr>
          <p:cNvPr id="208" name="PlaceHolder 2"/>
          <p:cNvSpPr>
            <a:spLocks noGrp="1"/>
          </p:cNvSpPr>
          <p:nvPr>
            <p:ph type="body"/>
          </p:nvPr>
        </p:nvSpPr>
        <p:spPr>
          <a:xfrm>
            <a:off x="228600" y="4572000"/>
            <a:ext cx="7315200" cy="5257800"/>
          </a:xfrm>
          <a:prstGeom prst="rect">
            <a:avLst/>
          </a:prstGeom>
        </p:spPr>
        <p:txBody>
          <a:bodyPr lIns="0" rIns="0" tIns="0" bIns="0">
            <a:noAutofit/>
          </a:bodyPr>
          <a:p>
            <a:pPr>
              <a:lnSpc>
                <a:spcPct val="120000"/>
              </a:lnSpc>
            </a:pPr>
            <a:r>
              <a:rPr b="0" lang="en-GB" sz="3000" spc="-160" strike="noStrike">
                <a:solidFill>
                  <a:srgbClr val="3465a4"/>
                </a:solidFill>
                <a:latin typeface="Raleway"/>
                <a:ea typeface="Raleway"/>
              </a:rPr>
              <a:t>.</a:t>
            </a:r>
            <a:endParaRPr b="0" lang="en-US" sz="3000" spc="-1" strike="noStrike">
              <a:latin typeface="Raleway"/>
            </a:endParaRPr>
          </a:p>
        </p:txBody>
      </p:sp>
      <p:sp>
        <p:nvSpPr>
          <p:cNvPr id="209" name="TextShape 3"/>
          <p:cNvSpPr txBox="1"/>
          <p:nvPr/>
        </p:nvSpPr>
        <p:spPr>
          <a:xfrm>
            <a:off x="457200" y="4860000"/>
            <a:ext cx="6979320" cy="3886200"/>
          </a:xfrm>
          <a:prstGeom prst="rect">
            <a:avLst/>
          </a:prstGeom>
          <a:noFill/>
          <a:ln w="0">
            <a:noFill/>
          </a:ln>
        </p:spPr>
        <p:txBody>
          <a:bodyPr lIns="90000" rIns="90000" tIns="45000" bIns="45000">
            <a:noAutofit/>
          </a:bodyPr>
          <a:p>
            <a:pPr>
              <a:lnSpc>
                <a:spcPct val="100000"/>
              </a:lnSpc>
            </a:pPr>
            <a:r>
              <a:rPr b="1" lang="en-GB" sz="2800" spc="-1" strike="noStrike">
                <a:solidFill>
                  <a:srgbClr val="3465a4"/>
                </a:solidFill>
                <a:latin typeface="Seravek"/>
                <a:ea typeface="ITC Souvenir Demi"/>
              </a:rPr>
              <a:t>Matthew 13:30,40</a:t>
            </a:r>
            <a:endParaRPr b="0" lang="en-US" sz="2800" spc="-1" strike="noStrike">
              <a:latin typeface="Arial"/>
            </a:endParaRPr>
          </a:p>
          <a:p>
            <a:pPr>
              <a:lnSpc>
                <a:spcPct val="100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Let both grow together until the </a:t>
            </a:r>
            <a:r>
              <a:rPr b="1" lang="en-US" sz="2800" spc="-1" strike="noStrike">
                <a:solidFill>
                  <a:srgbClr val="3465a4"/>
                </a:solidFill>
                <a:latin typeface="Raleway"/>
                <a:ea typeface="Raleway"/>
              </a:rPr>
              <a:t>harvest</a:t>
            </a:r>
            <a:r>
              <a:rPr b="0" lang="en-US" sz="2800" spc="-1" strike="noStrike">
                <a:solidFill>
                  <a:srgbClr val="3465a4"/>
                </a:solidFill>
                <a:latin typeface="Raleway"/>
                <a:ea typeface="Raleway"/>
              </a:rPr>
              <a:t>, and at the time of harvest I will say to the reapers, “First gather together the tares and bind them in bundles to burn them, but gather the wheat into my barn.” (40) Therefore as the tares are gathered and </a:t>
            </a:r>
            <a:r>
              <a:rPr b="1" lang="en-US" sz="2800" spc="-1" strike="noStrike">
                <a:solidFill>
                  <a:srgbClr val="3465a4"/>
                </a:solidFill>
                <a:latin typeface="Raleway"/>
                <a:ea typeface="Raleway"/>
              </a:rPr>
              <a:t>burned</a:t>
            </a:r>
            <a:r>
              <a:rPr b="0" lang="en-US" sz="2800" spc="-1" strike="noStrike">
                <a:solidFill>
                  <a:srgbClr val="3465a4"/>
                </a:solidFill>
                <a:latin typeface="Raleway"/>
                <a:ea typeface="Raleway"/>
              </a:rPr>
              <a:t> in the fire, so it will be at the </a:t>
            </a:r>
            <a:r>
              <a:rPr b="1" lang="en-US" sz="2800" spc="-1" strike="noStrike">
                <a:solidFill>
                  <a:srgbClr val="3465a4"/>
                </a:solidFill>
                <a:latin typeface="Raleway"/>
                <a:ea typeface="Raleway"/>
              </a:rPr>
              <a:t>end</a:t>
            </a:r>
            <a:r>
              <a:rPr b="0" lang="en-US" sz="2800" spc="-1" strike="noStrike">
                <a:solidFill>
                  <a:srgbClr val="3465a4"/>
                </a:solidFill>
                <a:latin typeface="Raleway"/>
                <a:ea typeface="Raleway"/>
              </a:rPr>
              <a:t> of this age. </a:t>
            </a:r>
            <a:endParaRPr b="0" lang="en-US" sz="28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9"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360" y="5165280"/>
            <a:ext cx="2348280" cy="390600"/>
          </a:xfrm>
          <a:prstGeom prst="rect">
            <a:avLst/>
          </a:prstGeom>
        </p:spPr>
        <p:txBody>
          <a:bodyPr lIns="0" rIns="0" tIns="0" bIns="0">
            <a:noAutofit/>
          </a:bodyPr>
          <a:p>
            <a:pPr algn="r"/>
            <a:fld id="{03FAC975-AAF8-4844-9E7B-C46C55705CA0}"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slideLayout" Target="../slideLayouts/slideLayout1.xml"/><Relationship Id="rId4"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xml"/><Relationship Id="rId3"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xml"/><Relationship Id="rId3"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Relationship Id="rId3"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Relationship Id="rId3" Type="http://schemas.openxmlformats.org/officeDocument/2006/relationships/notesSlide" Target="../notesSlides/notesSlide70.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 name="" descr=""/>
          <p:cNvPicPr/>
          <p:nvPr/>
        </p:nvPicPr>
        <p:blipFill>
          <a:blip r:embed="rId1"/>
          <a:stretch/>
        </p:blipFill>
        <p:spPr>
          <a:xfrm>
            <a:off x="0" y="0"/>
            <a:ext cx="10080000" cy="5670000"/>
          </a:xfrm>
          <a:prstGeom prst="rect">
            <a:avLst/>
          </a:prstGeom>
          <a:ln w="0">
            <a:noFill/>
          </a:ln>
        </p:spPr>
      </p:pic>
      <p:sp>
        <p:nvSpPr>
          <p:cNvPr id="48" name="TextShape 1"/>
          <p:cNvSpPr txBox="1"/>
          <p:nvPr/>
        </p:nvSpPr>
        <p:spPr>
          <a:xfrm>
            <a:off x="5943600" y="1600200"/>
            <a:ext cx="3465000" cy="3949920"/>
          </a:xfrm>
          <a:prstGeom prst="rect">
            <a:avLst/>
          </a:prstGeom>
          <a:noFill/>
          <a:ln w="0">
            <a:noFill/>
          </a:ln>
        </p:spPr>
        <p:txBody>
          <a:bodyPr lIns="90000" rIns="90000" tIns="45000" bIns="45000">
            <a:noAutofit/>
          </a:bodyPr>
          <a:p>
            <a:pPr algn="ctr"/>
            <a:r>
              <a:rPr b="0" lang="en-US" sz="4000" spc="-1" strike="noStrike">
                <a:latin typeface="ITC Souvenir Demi"/>
                <a:ea typeface="ITC Souvenir Demi"/>
              </a:rPr>
              <a:t>The Lake </a:t>
            </a:r>
            <a:endParaRPr b="0" lang="en-US" sz="4000" spc="-1" strike="noStrike">
              <a:latin typeface="Arial"/>
            </a:endParaRPr>
          </a:p>
          <a:p>
            <a:pPr algn="ctr"/>
            <a:r>
              <a:rPr b="0" lang="en-US" sz="4000" spc="-1" strike="noStrike">
                <a:latin typeface="ITC Souvenir Demi"/>
                <a:ea typeface="ITC Souvenir Demi"/>
              </a:rPr>
              <a:t>of Fire</a:t>
            </a:r>
            <a:endParaRPr b="0" lang="en-US" sz="4000" spc="-1" strike="noStrike">
              <a:latin typeface="Arial"/>
            </a:endParaRPr>
          </a:p>
          <a:p>
            <a:pPr algn="ctr"/>
            <a:endParaRPr b="0" lang="en-US" sz="4000" spc="-1" strike="noStrike">
              <a:latin typeface="Arial"/>
            </a:endParaRPr>
          </a:p>
          <a:p>
            <a:pPr algn="ctr"/>
            <a:endParaRPr b="0" lang="en-US" sz="4000" spc="-1" strike="noStrike">
              <a:latin typeface="Arial"/>
            </a:endParaRPr>
          </a:p>
          <a:p>
            <a:pPr algn="ctr"/>
            <a:endParaRPr b="0" lang="en-US" sz="4000" spc="-1" strike="noStrike">
              <a:latin typeface="Arial"/>
            </a:endParaRPr>
          </a:p>
          <a:p>
            <a:pPr algn="ctr"/>
            <a:endParaRPr b="0" lang="en-US" sz="4000" spc="-1" strike="noStrike">
              <a:latin typeface="Arial"/>
            </a:endParaRPr>
          </a:p>
          <a:p>
            <a:pPr algn="ctr"/>
            <a:endParaRPr b="0" lang="en-US" sz="4000" spc="-1" strike="noStrike">
              <a:latin typeface="Arial"/>
            </a:endParaRPr>
          </a:p>
          <a:p>
            <a:pPr algn="ct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 name="" descr=""/>
          <p:cNvPicPr/>
          <p:nvPr/>
        </p:nvPicPr>
        <p:blipFill>
          <a:blip r:embed="rId1"/>
          <a:stretch/>
        </p:blipFill>
        <p:spPr>
          <a:xfrm>
            <a:off x="0" y="0"/>
            <a:ext cx="10079640" cy="5684040"/>
          </a:xfrm>
          <a:prstGeom prst="rect">
            <a:avLst/>
          </a:prstGeom>
          <a:ln w="0">
            <a:noFill/>
          </a:ln>
        </p:spPr>
      </p:pic>
      <p:sp>
        <p:nvSpPr>
          <p:cNvPr id="66" name="TextShape 1"/>
          <p:cNvSpPr txBox="1"/>
          <p:nvPr/>
        </p:nvSpPr>
        <p:spPr>
          <a:xfrm>
            <a:off x="6797160" y="518616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2 Peter 2:9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 name="" descr=""/>
          <p:cNvPicPr/>
          <p:nvPr/>
        </p:nvPicPr>
        <p:blipFill>
          <a:blip r:embed="rId1"/>
          <a:stretch/>
        </p:blipFill>
        <p:spPr>
          <a:xfrm>
            <a:off x="720" y="360"/>
            <a:ext cx="10079640" cy="5669640"/>
          </a:xfrm>
          <a:prstGeom prst="rect">
            <a:avLst/>
          </a:prstGeom>
          <a:ln w="0">
            <a:noFill/>
          </a:ln>
        </p:spPr>
      </p:pic>
      <p:sp>
        <p:nvSpPr>
          <p:cNvPr id="68"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2 Peter 2:9</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Then the Lord knows how to deliver the godly out of temptations and to reserve the unjust under punishment for the day of ________.</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 descr=""/>
          <p:cNvPicPr/>
          <p:nvPr/>
        </p:nvPicPr>
        <p:blipFill>
          <a:blip r:embed="rId1"/>
          <a:stretch/>
        </p:blipFill>
        <p:spPr>
          <a:xfrm>
            <a:off x="0" y="0"/>
            <a:ext cx="10094400" cy="5684040"/>
          </a:xfrm>
          <a:prstGeom prst="rect">
            <a:avLst/>
          </a:prstGeom>
          <a:ln w="0">
            <a:noFill/>
          </a:ln>
        </p:spPr>
      </p:pic>
      <p:sp>
        <p:nvSpPr>
          <p:cNvPr id="70" name="TextShape 1"/>
          <p:cNvSpPr txBox="1"/>
          <p:nvPr/>
        </p:nvSpPr>
        <p:spPr>
          <a:xfrm>
            <a:off x="6519600" y="-360"/>
            <a:ext cx="4114800" cy="4575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2 Peter 3:5-7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 name="" descr=""/>
          <p:cNvPicPr/>
          <p:nvPr/>
        </p:nvPicPr>
        <p:blipFill>
          <a:blip r:embed="rId1"/>
          <a:stretch/>
        </p:blipFill>
        <p:spPr>
          <a:xfrm>
            <a:off x="720" y="360"/>
            <a:ext cx="10079640" cy="5669640"/>
          </a:xfrm>
          <a:prstGeom prst="rect">
            <a:avLst/>
          </a:prstGeom>
          <a:ln w="0">
            <a:noFill/>
          </a:ln>
        </p:spPr>
      </p:pic>
      <p:sp>
        <p:nvSpPr>
          <p:cNvPr id="72"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2 Peter 3:5-7</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For this they willfully forget: that by the word of God the heavens were of old, and the earth standing out of water and in the water, (6) by which the world that then existed perished, being flooded with water. (7) But the heavens and the earth which are now preserved by the same word, are ________ for ____ until the day of ________ and perdition of ungodly men.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 descr=""/>
          <p:cNvPicPr/>
          <p:nvPr/>
        </p:nvPicPr>
        <p:blipFill>
          <a:blip r:embed="rId1"/>
          <a:stretch/>
        </p:blipFill>
        <p:spPr>
          <a:xfrm>
            <a:off x="-360" y="0"/>
            <a:ext cx="10079640" cy="5684040"/>
          </a:xfrm>
          <a:prstGeom prst="rect">
            <a:avLst/>
          </a:prstGeom>
          <a:ln w="0">
            <a:noFill/>
          </a:ln>
        </p:spPr>
      </p:pic>
      <p:sp>
        <p:nvSpPr>
          <p:cNvPr id="74" name="TextShape 1"/>
          <p:cNvSpPr txBox="1"/>
          <p:nvPr/>
        </p:nvSpPr>
        <p:spPr>
          <a:xfrm>
            <a:off x="-36000" y="5221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Job 21:30</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 name="" descr=""/>
          <p:cNvPicPr/>
          <p:nvPr/>
        </p:nvPicPr>
        <p:blipFill>
          <a:blip r:embed="rId1"/>
          <a:stretch/>
        </p:blipFill>
        <p:spPr>
          <a:xfrm>
            <a:off x="720" y="360"/>
            <a:ext cx="10079640" cy="5669640"/>
          </a:xfrm>
          <a:prstGeom prst="rect">
            <a:avLst/>
          </a:prstGeom>
          <a:ln w="0">
            <a:noFill/>
          </a:ln>
        </p:spPr>
      </p:pic>
      <p:sp>
        <p:nvSpPr>
          <p:cNvPr id="76"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Job 21:30</a:t>
            </a:r>
            <a:endParaRPr b="0" lang="en-US" sz="5400" spc="-1" strike="noStrike">
              <a:latin typeface="Arial"/>
            </a:endParaRPr>
          </a:p>
          <a:p>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For the wicked are ________ for the day of ____; they shall be brought out on the day of wrath.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 name="" descr=""/>
          <p:cNvPicPr/>
          <p:nvPr/>
        </p:nvPicPr>
        <p:blipFill>
          <a:blip r:embed="rId1"/>
          <a:stretch/>
        </p:blipFill>
        <p:spPr>
          <a:xfrm>
            <a:off x="0" y="0"/>
            <a:ext cx="10079640" cy="5703840"/>
          </a:xfrm>
          <a:prstGeom prst="rect">
            <a:avLst/>
          </a:prstGeom>
          <a:ln w="0">
            <a:noFill/>
          </a:ln>
        </p:spPr>
      </p:pic>
      <p:sp>
        <p:nvSpPr>
          <p:cNvPr id="78" name="TextShape 1"/>
          <p:cNvSpPr txBox="1"/>
          <p:nvPr/>
        </p:nvSpPr>
        <p:spPr>
          <a:xfrm>
            <a:off x="6557400" y="520884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John 5:28,29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 descr=""/>
          <p:cNvPicPr/>
          <p:nvPr/>
        </p:nvPicPr>
        <p:blipFill>
          <a:blip r:embed="rId1"/>
          <a:stretch/>
        </p:blipFill>
        <p:spPr>
          <a:xfrm>
            <a:off x="720" y="360"/>
            <a:ext cx="10079640" cy="5669640"/>
          </a:xfrm>
          <a:prstGeom prst="rect">
            <a:avLst/>
          </a:prstGeom>
          <a:ln w="0">
            <a:noFill/>
          </a:ln>
        </p:spPr>
      </p:pic>
      <p:sp>
        <p:nvSpPr>
          <p:cNvPr id="8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John 5:28,29</a:t>
            </a:r>
            <a:endParaRPr b="0" lang="en-US" sz="5400" spc="-1" strike="noStrike">
              <a:latin typeface="Arial"/>
            </a:endParaRPr>
          </a:p>
          <a:p>
            <a:pPr>
              <a:lnSpc>
                <a:spcPct val="12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Do not marvel at this; for the hour is coming in which all who are in the graves will hear His voice (29) and come forth—those who have done good, to the resurrection of life, and those who have done evil, to the ____________ of ____________.</a:t>
            </a:r>
            <a:endParaRPr b="0" lang="en-US" sz="2800" spc="-1" strike="noStrike">
              <a:latin typeface="Arial"/>
            </a:endParaRPr>
          </a:p>
          <a:p>
            <a:pPr>
              <a:lnSpc>
                <a:spcPct val="120000"/>
              </a:lnSpc>
            </a:pPr>
            <a:r>
              <a:rPr b="0" lang="en-US" sz="5400" spc="-1" strike="noStrike">
                <a:solidFill>
                  <a:srgbClr val="3465a4"/>
                </a:solidFill>
                <a:latin typeface="Raleway"/>
                <a:ea typeface="Raleway"/>
              </a:rPr>
              <a:t> </a:t>
            </a:r>
            <a:endParaRPr b="0" lang="en-US" sz="5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 descr=""/>
          <p:cNvPicPr/>
          <p:nvPr/>
        </p:nvPicPr>
        <p:blipFill>
          <a:blip r:embed="rId1"/>
          <a:stretch/>
        </p:blipFill>
        <p:spPr>
          <a:xfrm>
            <a:off x="0" y="0"/>
            <a:ext cx="10115280" cy="5684040"/>
          </a:xfrm>
          <a:prstGeom prst="rect">
            <a:avLst/>
          </a:prstGeom>
          <a:ln w="0">
            <a:noFill/>
          </a:ln>
        </p:spPr>
      </p:pic>
      <p:sp>
        <p:nvSpPr>
          <p:cNvPr id="82" name="TextShape 1"/>
          <p:cNvSpPr txBox="1"/>
          <p:nvPr/>
        </p:nvSpPr>
        <p:spPr>
          <a:xfrm>
            <a:off x="6172200" y="-360"/>
            <a:ext cx="419508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verse:Revelation 22:12</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 descr=""/>
          <p:cNvPicPr/>
          <p:nvPr/>
        </p:nvPicPr>
        <p:blipFill>
          <a:blip r:embed="rId1"/>
          <a:stretch/>
        </p:blipFill>
        <p:spPr>
          <a:xfrm>
            <a:off x="720" y="360"/>
            <a:ext cx="10079640" cy="5669640"/>
          </a:xfrm>
          <a:prstGeom prst="rect">
            <a:avLst/>
          </a:prstGeom>
          <a:ln w="0">
            <a:noFill/>
          </a:ln>
        </p:spPr>
      </p:pic>
      <p:sp>
        <p:nvSpPr>
          <p:cNvPr id="84"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22:12</a:t>
            </a:r>
            <a:endParaRPr b="0" lang="en-US" sz="5400" spc="-1" strike="noStrike">
              <a:latin typeface="Arial"/>
            </a:endParaRPr>
          </a:p>
          <a:p>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And behold, I am coming quickly, and My reward is ____ __, to give to every one according to his work”.</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 name="" descr=""/>
          <p:cNvPicPr/>
          <p:nvPr/>
        </p:nvPicPr>
        <p:blipFill>
          <a:blip r:embed="rId1"/>
          <a:stretch/>
        </p:blipFill>
        <p:spPr>
          <a:xfrm>
            <a:off x="0" y="-21600"/>
            <a:ext cx="10115280" cy="5736600"/>
          </a:xfrm>
          <a:prstGeom prst="rect">
            <a:avLst/>
          </a:prstGeom>
          <a:ln w="0">
            <a:noFill/>
          </a:ln>
        </p:spPr>
      </p:pic>
      <p:sp>
        <p:nvSpPr>
          <p:cNvPr id="50" name="TextShape 1"/>
          <p:cNvSpPr txBox="1"/>
          <p:nvPr/>
        </p:nvSpPr>
        <p:spPr>
          <a:xfrm>
            <a:off x="0" y="5257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1 John 3:1; 4:8</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 descr=""/>
          <p:cNvPicPr/>
          <p:nvPr/>
        </p:nvPicPr>
        <p:blipFill>
          <a:blip r:embed="rId1"/>
          <a:stretch/>
        </p:blipFill>
        <p:spPr>
          <a:xfrm>
            <a:off x="0" y="0"/>
            <a:ext cx="10110240" cy="5688720"/>
          </a:xfrm>
          <a:prstGeom prst="rect">
            <a:avLst/>
          </a:prstGeom>
          <a:ln w="0">
            <a:noFill/>
          </a:ln>
        </p:spPr>
      </p:pic>
      <p:sp>
        <p:nvSpPr>
          <p:cNvPr id="86" name="TextShape 1"/>
          <p:cNvSpPr txBox="1"/>
          <p:nvPr/>
        </p:nvSpPr>
        <p:spPr>
          <a:xfrm>
            <a:off x="6724800" y="520884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2 Peter 3:10</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 descr=""/>
          <p:cNvPicPr/>
          <p:nvPr/>
        </p:nvPicPr>
        <p:blipFill>
          <a:blip r:embed="rId1"/>
          <a:stretch/>
        </p:blipFill>
        <p:spPr>
          <a:xfrm>
            <a:off x="720" y="360"/>
            <a:ext cx="10079640" cy="5669640"/>
          </a:xfrm>
          <a:prstGeom prst="rect">
            <a:avLst/>
          </a:prstGeom>
          <a:ln w="0">
            <a:noFill/>
          </a:ln>
        </p:spPr>
      </p:pic>
      <p:sp>
        <p:nvSpPr>
          <p:cNvPr id="88"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2 Peter 3:10</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But the day of the Lord will come as a thief in the night, in which the heavens will pass away with a great noise, and the elements will melt with fervent heat; both the earth and the works that are in it will be ______ __.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 descr=""/>
          <p:cNvPicPr/>
          <p:nvPr/>
        </p:nvPicPr>
        <p:blipFill>
          <a:blip r:embed="rId1"/>
          <a:stretch/>
        </p:blipFill>
        <p:spPr>
          <a:xfrm>
            <a:off x="35640" y="14400"/>
            <a:ext cx="10079640" cy="5669640"/>
          </a:xfrm>
          <a:prstGeom prst="rect">
            <a:avLst/>
          </a:prstGeom>
          <a:ln w="0">
            <a:noFill/>
          </a:ln>
        </p:spPr>
      </p:pic>
      <p:sp>
        <p:nvSpPr>
          <p:cNvPr id="90" name="TextShape 1"/>
          <p:cNvSpPr txBox="1"/>
          <p:nvPr/>
        </p:nvSpPr>
        <p:spPr>
          <a:xfrm>
            <a:off x="6292800" y="5221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Matthew 10:28</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 descr=""/>
          <p:cNvPicPr/>
          <p:nvPr/>
        </p:nvPicPr>
        <p:blipFill>
          <a:blip r:embed="rId1"/>
          <a:stretch/>
        </p:blipFill>
        <p:spPr>
          <a:xfrm>
            <a:off x="720" y="360"/>
            <a:ext cx="10079640" cy="5669640"/>
          </a:xfrm>
          <a:prstGeom prst="rect">
            <a:avLst/>
          </a:prstGeom>
          <a:ln w="0">
            <a:noFill/>
          </a:ln>
        </p:spPr>
      </p:pic>
      <p:sp>
        <p:nvSpPr>
          <p:cNvPr id="92"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Matthew 10:28</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And do not fear those who kill the body but cannot kill the soul. But rather fear Him who is able to _______ both soul and body in ____.</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 descr=""/>
          <p:cNvPicPr/>
          <p:nvPr/>
        </p:nvPicPr>
        <p:blipFill>
          <a:blip r:embed="rId1"/>
          <a:stretch/>
        </p:blipFill>
        <p:spPr>
          <a:xfrm>
            <a:off x="0" y="0"/>
            <a:ext cx="10080000" cy="5670000"/>
          </a:xfrm>
          <a:prstGeom prst="rect">
            <a:avLst/>
          </a:prstGeom>
          <a:ln w="0">
            <a:noFill/>
          </a:ln>
        </p:spPr>
      </p:pic>
      <p:sp>
        <p:nvSpPr>
          <p:cNvPr id="94" name="TextShape 1"/>
          <p:cNvSpPr txBox="1"/>
          <p:nvPr/>
        </p:nvSpPr>
        <p:spPr>
          <a:xfrm>
            <a:off x="5992200" y="5208840"/>
            <a:ext cx="4150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20:15</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 descr=""/>
          <p:cNvPicPr/>
          <p:nvPr/>
        </p:nvPicPr>
        <p:blipFill>
          <a:blip r:embed="rId1"/>
          <a:stretch/>
        </p:blipFill>
        <p:spPr>
          <a:xfrm>
            <a:off x="720" y="360"/>
            <a:ext cx="10079640" cy="5669640"/>
          </a:xfrm>
          <a:prstGeom prst="rect">
            <a:avLst/>
          </a:prstGeom>
          <a:ln w="0">
            <a:noFill/>
          </a:ln>
        </p:spPr>
      </p:pic>
      <p:sp>
        <p:nvSpPr>
          <p:cNvPr id="96"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Psalm 37:9-11</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For evildoers shall be ___ ___; but those who wait on the Lord, they shall inherit the earth. (10) For yet a little while and the wicked shall be __ ____; indeed, you will look carefully for his place, but it shall be no more. (11) But the meek shall inherit the earth, and shall delight themselves in the abundance of peace.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 descr=""/>
          <p:cNvPicPr/>
          <p:nvPr/>
        </p:nvPicPr>
        <p:blipFill>
          <a:blip r:embed="rId1"/>
          <a:stretch/>
        </p:blipFill>
        <p:spPr>
          <a:xfrm>
            <a:off x="0" y="0"/>
            <a:ext cx="10080000" cy="5670000"/>
          </a:xfrm>
          <a:prstGeom prst="rect">
            <a:avLst/>
          </a:prstGeom>
          <a:ln w="0">
            <a:noFill/>
          </a:ln>
        </p:spPr>
      </p:pic>
      <p:sp>
        <p:nvSpPr>
          <p:cNvPr id="98" name="TextShape 1"/>
          <p:cNvSpPr txBox="1"/>
          <p:nvPr/>
        </p:nvSpPr>
        <p:spPr>
          <a:xfrm>
            <a:off x="-36000" y="5221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Isaiah 47:14</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 name="" descr=""/>
          <p:cNvPicPr/>
          <p:nvPr/>
        </p:nvPicPr>
        <p:blipFill>
          <a:blip r:embed="rId1"/>
          <a:stretch/>
        </p:blipFill>
        <p:spPr>
          <a:xfrm>
            <a:off x="720" y="360"/>
            <a:ext cx="10079640" cy="5669640"/>
          </a:xfrm>
          <a:prstGeom prst="rect">
            <a:avLst/>
          </a:prstGeom>
          <a:ln w="0">
            <a:noFill/>
          </a:ln>
        </p:spPr>
      </p:pic>
      <p:sp>
        <p:nvSpPr>
          <p:cNvPr id="10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Isaiah 47:14</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Behold, they shall be as stubble, the fire shall burn them; they shall not deliver themselves from the power of the flame; it shall not be a ____ to be warmed by, nor a ____ to sit before!</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 descr=""/>
          <p:cNvPicPr/>
          <p:nvPr/>
        </p:nvPicPr>
        <p:blipFill>
          <a:blip r:embed="rId1"/>
          <a:stretch/>
        </p:blipFill>
        <p:spPr>
          <a:xfrm>
            <a:off x="0" y="0"/>
            <a:ext cx="10080000" cy="5670000"/>
          </a:xfrm>
          <a:prstGeom prst="rect">
            <a:avLst/>
          </a:prstGeom>
          <a:ln w="0">
            <a:noFill/>
          </a:ln>
        </p:spPr>
      </p:pic>
      <p:sp>
        <p:nvSpPr>
          <p:cNvPr id="102" name="TextShape 1"/>
          <p:cNvSpPr txBox="1"/>
          <p:nvPr/>
        </p:nvSpPr>
        <p:spPr>
          <a:xfrm>
            <a:off x="6517800" y="144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Malachi 4:1,3</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 descr=""/>
          <p:cNvPicPr/>
          <p:nvPr/>
        </p:nvPicPr>
        <p:blipFill>
          <a:blip r:embed="rId1"/>
          <a:stretch/>
        </p:blipFill>
        <p:spPr>
          <a:xfrm>
            <a:off x="720" y="360"/>
            <a:ext cx="10079640" cy="5669640"/>
          </a:xfrm>
          <a:prstGeom prst="rect">
            <a:avLst/>
          </a:prstGeom>
          <a:ln w="0">
            <a:noFill/>
          </a:ln>
        </p:spPr>
      </p:pic>
      <p:sp>
        <p:nvSpPr>
          <p:cNvPr id="104"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Malachi 4:1,3</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Calibri"/>
              </a:rPr>
              <a:t>   “</a:t>
            </a:r>
            <a:r>
              <a:rPr b="0" lang="en-US" sz="3000" spc="-1" strike="noStrike">
                <a:solidFill>
                  <a:srgbClr val="3465a4"/>
                </a:solidFill>
                <a:latin typeface="Raleway"/>
                <a:ea typeface="Calibri"/>
              </a:rPr>
              <a:t>For behold, the day is coming, burning like an oven, and all the proud, yes, all who do wickedly will be stubble. And the day which is coming shall ____ them __,” says the LORD of hosts, “That will leave them neither root nor branch... (3) You shall trample the wicked, for they shall be _____ under the soles of your feet on the day that I do this,” says the LORD of Hosts.</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 name="" descr=""/>
          <p:cNvPicPr/>
          <p:nvPr/>
        </p:nvPicPr>
        <p:blipFill>
          <a:blip r:embed="rId1"/>
          <a:stretch/>
        </p:blipFill>
        <p:spPr>
          <a:xfrm>
            <a:off x="720" y="360"/>
            <a:ext cx="10079640" cy="5669640"/>
          </a:xfrm>
          <a:prstGeom prst="rect">
            <a:avLst/>
          </a:prstGeom>
          <a:ln w="0">
            <a:noFill/>
          </a:ln>
        </p:spPr>
      </p:pic>
      <p:sp>
        <p:nvSpPr>
          <p:cNvPr id="52"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1 John 3:1</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2800" spc="-1" strike="noStrike">
                <a:solidFill>
                  <a:srgbClr val="3465a4"/>
                </a:solidFill>
                <a:latin typeface="Seravek"/>
                <a:ea typeface="Raleway"/>
              </a:rPr>
              <a:t>   </a:t>
            </a:r>
            <a:r>
              <a:rPr b="0" lang="en-US" sz="2800" spc="-1" strike="noStrike">
                <a:solidFill>
                  <a:srgbClr val="3465a4"/>
                </a:solidFill>
                <a:latin typeface="Raleway"/>
                <a:ea typeface="Raleway"/>
              </a:rPr>
              <a:t>Behold what manner of love the Father has bestowed on us, that we should be called ________ of ___! </a:t>
            </a:r>
            <a:endParaRPr b="0" lang="en-US" sz="2800" spc="-1" strike="noStrike">
              <a:latin typeface="Arial"/>
            </a:endParaRPr>
          </a:p>
          <a:p>
            <a:pPr>
              <a:lnSpc>
                <a:spcPct val="120000"/>
              </a:lnSpc>
            </a:pPr>
            <a:r>
              <a:rPr b="0" lang="en-GB" sz="5400" spc="-1" strike="noStrike">
                <a:solidFill>
                  <a:srgbClr val="3465a4"/>
                </a:solidFill>
                <a:latin typeface="ITC Souvenir Demi"/>
                <a:ea typeface="ITC Souvenir Demi"/>
              </a:rPr>
              <a:t>1 John 4:8</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2800" spc="-1" strike="noStrike">
                <a:solidFill>
                  <a:srgbClr val="3465a4"/>
                </a:solidFill>
                <a:latin typeface="Seravek"/>
                <a:ea typeface="Raleway"/>
              </a:rPr>
              <a:t>   </a:t>
            </a:r>
            <a:r>
              <a:rPr b="0" lang="en-US" sz="2800" spc="-1" strike="noStrike">
                <a:solidFill>
                  <a:srgbClr val="3465a4"/>
                </a:solidFill>
                <a:latin typeface="Raleway"/>
                <a:ea typeface="Raleway"/>
              </a:rPr>
              <a:t>He who does not love does not know God, for God is ____.</a:t>
            </a:r>
            <a:r>
              <a:rPr b="0" lang="en-US" sz="3000" spc="-1" strike="noStrike">
                <a:solidFill>
                  <a:srgbClr val="3465a4"/>
                </a:solidFill>
                <a:latin typeface="Raleway"/>
                <a:ea typeface="Raleway"/>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 descr=""/>
          <p:cNvPicPr/>
          <p:nvPr/>
        </p:nvPicPr>
        <p:blipFill>
          <a:blip r:embed="rId1"/>
          <a:stretch/>
        </p:blipFill>
        <p:spPr>
          <a:xfrm>
            <a:off x="0" y="0"/>
            <a:ext cx="10115280" cy="5684040"/>
          </a:xfrm>
          <a:prstGeom prst="rect">
            <a:avLst/>
          </a:prstGeom>
          <a:ln w="0">
            <a:noFill/>
          </a:ln>
        </p:spPr>
      </p:pic>
      <p:sp>
        <p:nvSpPr>
          <p:cNvPr id="106" name="TextShape 1"/>
          <p:cNvSpPr txBox="1"/>
          <p:nvPr/>
        </p:nvSpPr>
        <p:spPr>
          <a:xfrm>
            <a:off x="-36000" y="5221800"/>
            <a:ext cx="4150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20:9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 descr=""/>
          <p:cNvPicPr/>
          <p:nvPr/>
        </p:nvPicPr>
        <p:blipFill>
          <a:blip r:embed="rId1"/>
          <a:stretch/>
        </p:blipFill>
        <p:spPr>
          <a:xfrm>
            <a:off x="720" y="360"/>
            <a:ext cx="10079640" cy="5669640"/>
          </a:xfrm>
          <a:prstGeom prst="rect">
            <a:avLst/>
          </a:prstGeom>
          <a:ln w="0">
            <a:noFill/>
          </a:ln>
        </p:spPr>
      </p:pic>
      <p:sp>
        <p:nvSpPr>
          <p:cNvPr id="108"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20:9</a:t>
            </a:r>
            <a:endParaRPr b="0" lang="en-US" sz="5400" spc="-1" strike="noStrike">
              <a:latin typeface="Arial"/>
            </a:endParaRPr>
          </a:p>
          <a:p>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They went up on the breadth of the _____ and surrounded the camp of the saints and the beloved city. And fire came down from God out of ______ and devoured them.</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 descr=""/>
          <p:cNvPicPr/>
          <p:nvPr/>
        </p:nvPicPr>
        <p:blipFill>
          <a:blip r:embed="rId1"/>
          <a:stretch/>
        </p:blipFill>
        <p:spPr>
          <a:xfrm>
            <a:off x="0" y="0"/>
            <a:ext cx="10080000" cy="5670000"/>
          </a:xfrm>
          <a:prstGeom prst="rect">
            <a:avLst/>
          </a:prstGeom>
          <a:ln w="0">
            <a:noFill/>
          </a:ln>
        </p:spPr>
      </p:pic>
      <p:sp>
        <p:nvSpPr>
          <p:cNvPr id="110" name="TextShape 1"/>
          <p:cNvSpPr txBox="1"/>
          <p:nvPr/>
        </p:nvSpPr>
        <p:spPr>
          <a:xfrm>
            <a:off x="6508800" y="5221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Romans 6:23</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 descr=""/>
          <p:cNvPicPr/>
          <p:nvPr/>
        </p:nvPicPr>
        <p:blipFill>
          <a:blip r:embed="rId1"/>
          <a:stretch/>
        </p:blipFill>
        <p:spPr>
          <a:xfrm>
            <a:off x="720" y="360"/>
            <a:ext cx="10079640" cy="5669640"/>
          </a:xfrm>
          <a:prstGeom prst="rect">
            <a:avLst/>
          </a:prstGeom>
          <a:ln w="0">
            <a:noFill/>
          </a:ln>
        </p:spPr>
      </p:pic>
      <p:sp>
        <p:nvSpPr>
          <p:cNvPr id="112"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Romans 6:23</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For the wages of sin is _____, but the gift of God is _______ ____ in Christ our Lord.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 descr=""/>
          <p:cNvPicPr/>
          <p:nvPr/>
        </p:nvPicPr>
        <p:blipFill>
          <a:blip r:embed="rId1"/>
          <a:stretch/>
        </p:blipFill>
        <p:spPr>
          <a:xfrm>
            <a:off x="0" y="0"/>
            <a:ext cx="10080000" cy="5670000"/>
          </a:xfrm>
          <a:prstGeom prst="rect">
            <a:avLst/>
          </a:prstGeom>
          <a:ln w="0">
            <a:noFill/>
          </a:ln>
        </p:spPr>
      </p:pic>
      <p:sp>
        <p:nvSpPr>
          <p:cNvPr id="114" name="TextShape 1"/>
          <p:cNvSpPr txBox="1"/>
          <p:nvPr/>
        </p:nvSpPr>
        <p:spPr>
          <a:xfrm>
            <a:off x="-36000" y="522180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Ezekiel 18:4</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 descr=""/>
          <p:cNvPicPr/>
          <p:nvPr/>
        </p:nvPicPr>
        <p:blipFill>
          <a:blip r:embed="rId1"/>
          <a:stretch/>
        </p:blipFill>
        <p:spPr>
          <a:xfrm>
            <a:off x="720" y="360"/>
            <a:ext cx="10079640" cy="5669640"/>
          </a:xfrm>
          <a:prstGeom prst="rect">
            <a:avLst/>
          </a:prstGeom>
          <a:ln w="0">
            <a:noFill/>
          </a:ln>
        </p:spPr>
      </p:pic>
      <p:sp>
        <p:nvSpPr>
          <p:cNvPr id="116"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Ezekiel 18:4</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Behold all souls are Mine; the soul of the father as well as the soul of the son is Mine; the soul who sins shall ___.</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1"/>
          <a:stretch/>
        </p:blipFill>
        <p:spPr>
          <a:xfrm>
            <a:off x="0" y="0"/>
            <a:ext cx="10115280" cy="5684040"/>
          </a:xfrm>
          <a:prstGeom prst="rect">
            <a:avLst/>
          </a:prstGeom>
          <a:ln w="0">
            <a:noFill/>
          </a:ln>
        </p:spPr>
      </p:pic>
      <p:sp>
        <p:nvSpPr>
          <p:cNvPr id="118" name="TextShape 1"/>
          <p:cNvSpPr txBox="1"/>
          <p:nvPr/>
        </p:nvSpPr>
        <p:spPr>
          <a:xfrm>
            <a:off x="-35640" y="522216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Matthew 25:41</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 descr=""/>
          <p:cNvPicPr/>
          <p:nvPr/>
        </p:nvPicPr>
        <p:blipFill>
          <a:blip r:embed="rId1"/>
          <a:stretch/>
        </p:blipFill>
        <p:spPr>
          <a:xfrm>
            <a:off x="720" y="360"/>
            <a:ext cx="10079640" cy="5669640"/>
          </a:xfrm>
          <a:prstGeom prst="rect">
            <a:avLst/>
          </a:prstGeom>
          <a:ln w="0">
            <a:noFill/>
          </a:ln>
        </p:spPr>
      </p:pic>
      <p:sp>
        <p:nvSpPr>
          <p:cNvPr id="12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Matthew 25:41</a:t>
            </a:r>
            <a:endParaRPr b="0" lang="en-US" sz="5400" spc="-1" strike="noStrike">
              <a:latin typeface="Arial"/>
            </a:endParaRPr>
          </a:p>
          <a:p>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Then He will also say to those on the left hand, Depart from Me you cursed, into the everlasting fire prepared for the _____ and his ______.</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 descr=""/>
          <p:cNvPicPr/>
          <p:nvPr/>
        </p:nvPicPr>
        <p:blipFill>
          <a:blip r:embed="rId1"/>
          <a:stretch/>
        </p:blipFill>
        <p:spPr>
          <a:xfrm>
            <a:off x="0" y="0"/>
            <a:ext cx="10080000" cy="5670000"/>
          </a:xfrm>
          <a:prstGeom prst="rect">
            <a:avLst/>
          </a:prstGeom>
          <a:ln w="0">
            <a:noFill/>
          </a:ln>
        </p:spPr>
      </p:pic>
      <p:sp>
        <p:nvSpPr>
          <p:cNvPr id="122" name="TextShape 1"/>
          <p:cNvSpPr txBox="1"/>
          <p:nvPr/>
        </p:nvSpPr>
        <p:spPr>
          <a:xfrm>
            <a:off x="5943600" y="37800"/>
            <a:ext cx="4091400" cy="4485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Ezekiel 18:23,32</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 descr=""/>
          <p:cNvPicPr/>
          <p:nvPr/>
        </p:nvPicPr>
        <p:blipFill>
          <a:blip r:embed="rId1"/>
          <a:stretch/>
        </p:blipFill>
        <p:spPr>
          <a:xfrm>
            <a:off x="720" y="360"/>
            <a:ext cx="10079640" cy="5669640"/>
          </a:xfrm>
          <a:prstGeom prst="rect">
            <a:avLst/>
          </a:prstGeom>
          <a:ln w="0">
            <a:noFill/>
          </a:ln>
        </p:spPr>
      </p:pic>
      <p:sp>
        <p:nvSpPr>
          <p:cNvPr id="124"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Ezekiel 18:23,32</a:t>
            </a:r>
            <a:endParaRPr b="0" lang="en-US" sz="5400" spc="-1" strike="noStrike">
              <a:latin typeface="Arial"/>
            </a:endParaRPr>
          </a:p>
          <a:p>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Do I have any pleasure at all that the wicked should die? (32) “For I have __ ________ in the death of one who dies,” says the Lord God. “Therefore turn and live!”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 descr=""/>
          <p:cNvPicPr/>
          <p:nvPr/>
        </p:nvPicPr>
        <p:blipFill>
          <a:blip r:embed="rId1"/>
          <a:stretch/>
        </p:blipFill>
        <p:spPr>
          <a:xfrm>
            <a:off x="0" y="0"/>
            <a:ext cx="10115280" cy="5684040"/>
          </a:xfrm>
          <a:prstGeom prst="rect">
            <a:avLst/>
          </a:prstGeom>
          <a:ln w="0">
            <a:noFill/>
          </a:ln>
        </p:spPr>
      </p:pic>
      <p:sp>
        <p:nvSpPr>
          <p:cNvPr id="54" name="TextShape 1"/>
          <p:cNvSpPr txBox="1"/>
          <p:nvPr/>
        </p:nvSpPr>
        <p:spPr>
          <a:xfrm>
            <a:off x="0" y="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2 Peter 3:9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 descr=""/>
          <p:cNvPicPr/>
          <p:nvPr/>
        </p:nvPicPr>
        <p:blipFill>
          <a:blip r:embed="rId1"/>
          <a:stretch/>
        </p:blipFill>
        <p:spPr>
          <a:xfrm>
            <a:off x="0" y="0"/>
            <a:ext cx="10080000" cy="5670000"/>
          </a:xfrm>
          <a:prstGeom prst="rect">
            <a:avLst/>
          </a:prstGeom>
          <a:ln w="0">
            <a:noFill/>
          </a:ln>
        </p:spPr>
      </p:pic>
      <p:sp>
        <p:nvSpPr>
          <p:cNvPr id="126" name="TextShape 1"/>
          <p:cNvSpPr txBox="1"/>
          <p:nvPr/>
        </p:nvSpPr>
        <p:spPr>
          <a:xfrm>
            <a:off x="6244200" y="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Matthew 25:46</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 name="" descr=""/>
          <p:cNvPicPr/>
          <p:nvPr/>
        </p:nvPicPr>
        <p:blipFill>
          <a:blip r:embed="rId1"/>
          <a:stretch/>
        </p:blipFill>
        <p:spPr>
          <a:xfrm>
            <a:off x="720" y="360"/>
            <a:ext cx="10079640" cy="5669640"/>
          </a:xfrm>
          <a:prstGeom prst="rect">
            <a:avLst/>
          </a:prstGeom>
          <a:ln w="0">
            <a:noFill/>
          </a:ln>
        </p:spPr>
      </p:pic>
      <p:sp>
        <p:nvSpPr>
          <p:cNvPr id="128"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Matthew 25:46</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And these will go away into ___________ punishment, but the righteous into eternal life.”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 descr=""/>
          <p:cNvPicPr/>
          <p:nvPr/>
        </p:nvPicPr>
        <p:blipFill>
          <a:blip r:embed="rId1"/>
          <a:stretch/>
        </p:blipFill>
        <p:spPr>
          <a:xfrm>
            <a:off x="-360" y="0"/>
            <a:ext cx="10079640" cy="5684040"/>
          </a:xfrm>
          <a:prstGeom prst="rect">
            <a:avLst/>
          </a:prstGeom>
          <a:ln w="0">
            <a:noFill/>
          </a:ln>
        </p:spPr>
      </p:pic>
      <p:sp>
        <p:nvSpPr>
          <p:cNvPr id="130" name="TextShape 1"/>
          <p:cNvSpPr txBox="1"/>
          <p:nvPr/>
        </p:nvSpPr>
        <p:spPr>
          <a:xfrm>
            <a:off x="7144560" y="360"/>
            <a:ext cx="3886200" cy="45684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Jude 1:7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 name="" descr=""/>
          <p:cNvPicPr/>
          <p:nvPr/>
        </p:nvPicPr>
        <p:blipFill>
          <a:blip r:embed="rId1"/>
          <a:stretch/>
        </p:blipFill>
        <p:spPr>
          <a:xfrm>
            <a:off x="720" y="360"/>
            <a:ext cx="10079640" cy="5669640"/>
          </a:xfrm>
          <a:prstGeom prst="rect">
            <a:avLst/>
          </a:prstGeom>
          <a:ln w="0">
            <a:noFill/>
          </a:ln>
        </p:spPr>
      </p:pic>
      <p:sp>
        <p:nvSpPr>
          <p:cNvPr id="132"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Jude 1:7</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Calibri"/>
              </a:rPr>
              <a:t>   </a:t>
            </a:r>
            <a:r>
              <a:rPr b="0" lang="en-US" sz="3000" spc="-1" strike="noStrike">
                <a:solidFill>
                  <a:srgbClr val="3465a4"/>
                </a:solidFill>
                <a:latin typeface="Raleway"/>
                <a:ea typeface="Calibri"/>
              </a:rPr>
              <a:t>As Sodom and Gomorrah, and the cities around them in a similar manner to these, having given themselves over to sexual immorality and gone after strange flesh, are set forth as an example, suffering the vengeance of _______ ____.</a:t>
            </a:r>
            <a:r>
              <a:rPr b="1" lang="en-US" sz="3000" spc="-1" strike="noStrike">
                <a:solidFill>
                  <a:srgbClr val="3465a4"/>
                </a:solidFill>
                <a:latin typeface="Raleway"/>
                <a:ea typeface="Calibri"/>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 descr=""/>
          <p:cNvPicPr/>
          <p:nvPr/>
        </p:nvPicPr>
        <p:blipFill>
          <a:blip r:embed="rId1"/>
          <a:stretch/>
        </p:blipFill>
        <p:spPr>
          <a:xfrm>
            <a:off x="0" y="0"/>
            <a:ext cx="10115280" cy="5684040"/>
          </a:xfrm>
          <a:prstGeom prst="rect">
            <a:avLst/>
          </a:prstGeom>
          <a:ln w="0">
            <a:noFill/>
          </a:ln>
        </p:spPr>
      </p:pic>
      <p:sp>
        <p:nvSpPr>
          <p:cNvPr id="134" name="TextShape 1"/>
          <p:cNvSpPr txBox="1"/>
          <p:nvPr/>
        </p:nvSpPr>
        <p:spPr>
          <a:xfrm>
            <a:off x="6832800" y="5208840"/>
            <a:ext cx="3886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2 Peter 2:6</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 descr=""/>
          <p:cNvPicPr/>
          <p:nvPr/>
        </p:nvPicPr>
        <p:blipFill>
          <a:blip r:embed="rId1"/>
          <a:stretch/>
        </p:blipFill>
        <p:spPr>
          <a:xfrm>
            <a:off x="720" y="360"/>
            <a:ext cx="10079640" cy="5669640"/>
          </a:xfrm>
          <a:prstGeom prst="rect">
            <a:avLst/>
          </a:prstGeom>
          <a:ln w="0">
            <a:noFill/>
          </a:ln>
        </p:spPr>
      </p:pic>
      <p:sp>
        <p:nvSpPr>
          <p:cNvPr id="136"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2 Peter 2:6</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And turning the cities of Sodom and Gomorrah into _____, condemned them to destruction, making them an example to those who afterward would live ungodly.</a:t>
            </a:r>
            <a:r>
              <a:rPr b="1" lang="en-US" sz="3000" spc="-1" strike="noStrike">
                <a:solidFill>
                  <a:srgbClr val="3465a4"/>
                </a:solidFill>
                <a:latin typeface="Raleway"/>
                <a:ea typeface="Calibri"/>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 descr=""/>
          <p:cNvPicPr/>
          <p:nvPr/>
        </p:nvPicPr>
        <p:blipFill>
          <a:blip r:embed="rId1"/>
          <a:stretch/>
        </p:blipFill>
        <p:spPr>
          <a:xfrm>
            <a:off x="0" y="0"/>
            <a:ext cx="10080000" cy="5670000"/>
          </a:xfrm>
          <a:prstGeom prst="rect">
            <a:avLst/>
          </a:prstGeom>
          <a:ln w="0">
            <a:noFill/>
          </a:ln>
        </p:spPr>
      </p:pic>
      <p:sp>
        <p:nvSpPr>
          <p:cNvPr id="138" name="TextShape 1"/>
          <p:cNvSpPr txBox="1"/>
          <p:nvPr/>
        </p:nvSpPr>
        <p:spPr>
          <a:xfrm>
            <a:off x="6051600" y="5209560"/>
            <a:ext cx="440316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20:14</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 descr=""/>
          <p:cNvPicPr/>
          <p:nvPr/>
        </p:nvPicPr>
        <p:blipFill>
          <a:blip r:embed="rId1"/>
          <a:stretch/>
        </p:blipFill>
        <p:spPr>
          <a:xfrm>
            <a:off x="720" y="360"/>
            <a:ext cx="10079640" cy="5669640"/>
          </a:xfrm>
          <a:prstGeom prst="rect">
            <a:avLst/>
          </a:prstGeom>
          <a:ln w="0">
            <a:noFill/>
          </a:ln>
        </p:spPr>
      </p:pic>
      <p:sp>
        <p:nvSpPr>
          <p:cNvPr id="14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20:14</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Then Death and Hades were cast into the lake of fire. This is the _______ _____.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 descr=""/>
          <p:cNvPicPr/>
          <p:nvPr/>
        </p:nvPicPr>
        <p:blipFill>
          <a:blip r:embed="rId1"/>
          <a:stretch/>
        </p:blipFill>
        <p:spPr>
          <a:xfrm>
            <a:off x="0" y="0"/>
            <a:ext cx="10115280" cy="5684040"/>
          </a:xfrm>
          <a:prstGeom prst="rect">
            <a:avLst/>
          </a:prstGeom>
          <a:ln w="0">
            <a:noFill/>
          </a:ln>
        </p:spPr>
      </p:pic>
      <p:sp>
        <p:nvSpPr>
          <p:cNvPr id="142" name="TextShape 1"/>
          <p:cNvSpPr txBox="1"/>
          <p:nvPr/>
        </p:nvSpPr>
        <p:spPr>
          <a:xfrm>
            <a:off x="6136200" y="5209200"/>
            <a:ext cx="4150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Matthew 3:11,12</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 descr=""/>
          <p:cNvPicPr/>
          <p:nvPr/>
        </p:nvPicPr>
        <p:blipFill>
          <a:blip r:embed="rId1"/>
          <a:stretch/>
        </p:blipFill>
        <p:spPr>
          <a:xfrm>
            <a:off x="720" y="360"/>
            <a:ext cx="10079640" cy="5669640"/>
          </a:xfrm>
          <a:prstGeom prst="rect">
            <a:avLst/>
          </a:prstGeom>
          <a:ln w="0">
            <a:noFill/>
          </a:ln>
        </p:spPr>
      </p:pic>
      <p:sp>
        <p:nvSpPr>
          <p:cNvPr id="144"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Matthew 3:11,12</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I indeed baptize you with water unto repentance, but He will baptize you with the Holy Spirit and fire. (12) His winnowing fan is in His hand, and He will thoroughly clean out His threshing floor, and gather His wheat into the barn; but He will burn up the chaff with ____________ fire.</a:t>
            </a:r>
            <a:r>
              <a:rPr b="1" lang="en-US" sz="3000" spc="-1" strike="noStrike">
                <a:solidFill>
                  <a:srgbClr val="3465a4"/>
                </a:solidFill>
                <a:latin typeface="Raleway"/>
                <a:ea typeface="Calibri"/>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 name="" descr=""/>
          <p:cNvPicPr/>
          <p:nvPr/>
        </p:nvPicPr>
        <p:blipFill>
          <a:blip r:embed="rId1"/>
          <a:stretch/>
        </p:blipFill>
        <p:spPr>
          <a:xfrm>
            <a:off x="720" y="360"/>
            <a:ext cx="10079640" cy="5669640"/>
          </a:xfrm>
          <a:prstGeom prst="rect">
            <a:avLst/>
          </a:prstGeom>
          <a:ln w="0">
            <a:noFill/>
          </a:ln>
        </p:spPr>
      </p:pic>
      <p:sp>
        <p:nvSpPr>
          <p:cNvPr id="56"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2 Peter 3:9</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The Lord is not slack concerning His promise, as some count slackness, but is longsuffering toward us, not willing that any should ______ but that ___ should come to repentance.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 descr=""/>
          <p:cNvPicPr/>
          <p:nvPr/>
        </p:nvPicPr>
        <p:blipFill>
          <a:blip r:embed="rId1"/>
          <a:stretch/>
        </p:blipFill>
        <p:spPr>
          <a:xfrm>
            <a:off x="0" y="0"/>
            <a:ext cx="10115280" cy="5684040"/>
          </a:xfrm>
          <a:prstGeom prst="rect">
            <a:avLst/>
          </a:prstGeom>
          <a:ln w="0">
            <a:noFill/>
          </a:ln>
        </p:spPr>
      </p:pic>
      <p:sp>
        <p:nvSpPr>
          <p:cNvPr id="146" name="TextShape 1"/>
          <p:cNvSpPr txBox="1"/>
          <p:nvPr/>
        </p:nvSpPr>
        <p:spPr>
          <a:xfrm>
            <a:off x="6208200" y="5245920"/>
            <a:ext cx="4150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Jeremiah 17:27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 descr=""/>
          <p:cNvPicPr/>
          <p:nvPr/>
        </p:nvPicPr>
        <p:blipFill>
          <a:blip r:embed="rId1"/>
          <a:stretch/>
        </p:blipFill>
        <p:spPr>
          <a:xfrm>
            <a:off x="720" y="360"/>
            <a:ext cx="10079640" cy="5669640"/>
          </a:xfrm>
          <a:prstGeom prst="rect">
            <a:avLst/>
          </a:prstGeom>
          <a:ln w="0">
            <a:noFill/>
          </a:ln>
        </p:spPr>
      </p:pic>
      <p:sp>
        <p:nvSpPr>
          <p:cNvPr id="148"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Jeremiah 17:27</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a:t>
            </a:r>
            <a:r>
              <a:rPr b="0" lang="en-US" sz="3000" spc="-1" strike="noStrike">
                <a:solidFill>
                  <a:srgbClr val="3465a4"/>
                </a:solidFill>
                <a:latin typeface="Raleway"/>
                <a:ea typeface="Calibri"/>
              </a:rPr>
              <a:t>But if you will not heed Me to hallow the Sabbath day, such as not carrying a burden when entering the gates of Jerusalem on the Sabbath day, then I will kindle a ____ in its gates, and it shall devour the palaces of Jerusalem, and it shall not be ________.”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
          <p:cNvPicPr/>
          <p:nvPr/>
        </p:nvPicPr>
        <p:blipFill>
          <a:blip r:embed="rId1"/>
          <a:stretch/>
        </p:blipFill>
        <p:spPr>
          <a:xfrm>
            <a:off x="-360" y="0"/>
            <a:ext cx="10079640" cy="5684040"/>
          </a:xfrm>
          <a:prstGeom prst="rect">
            <a:avLst/>
          </a:prstGeom>
          <a:ln w="0">
            <a:noFill/>
          </a:ln>
        </p:spPr>
      </p:pic>
      <p:sp>
        <p:nvSpPr>
          <p:cNvPr id="150" name="TextShape 1"/>
          <p:cNvSpPr txBox="1"/>
          <p:nvPr/>
        </p:nvSpPr>
        <p:spPr>
          <a:xfrm>
            <a:off x="-36000" y="5208840"/>
            <a:ext cx="4150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Ezekiel 28:17,18</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 descr=""/>
          <p:cNvPicPr/>
          <p:nvPr/>
        </p:nvPicPr>
        <p:blipFill>
          <a:blip r:embed="rId1"/>
          <a:stretch/>
        </p:blipFill>
        <p:spPr>
          <a:xfrm>
            <a:off x="720" y="360"/>
            <a:ext cx="10079640" cy="5669640"/>
          </a:xfrm>
          <a:prstGeom prst="rect">
            <a:avLst/>
          </a:prstGeom>
          <a:ln w="0">
            <a:noFill/>
          </a:ln>
        </p:spPr>
      </p:pic>
      <p:sp>
        <p:nvSpPr>
          <p:cNvPr id="152" name="TextShape 1"/>
          <p:cNvSpPr txBox="1"/>
          <p:nvPr/>
        </p:nvSpPr>
        <p:spPr>
          <a:xfrm>
            <a:off x="230400" y="230400"/>
            <a:ext cx="9793800" cy="527256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Ezekiel 28:17,18</a:t>
            </a:r>
            <a:endParaRPr b="0" lang="en-US" sz="5400" spc="-1" strike="noStrike">
              <a:latin typeface="Arial"/>
            </a:endParaRPr>
          </a:p>
          <a:p>
            <a:pPr>
              <a:lnSpc>
                <a:spcPct val="115000"/>
              </a:lnSpc>
              <a:spcAft>
                <a:spcPts val="1001"/>
              </a:spcAft>
            </a:pPr>
            <a:r>
              <a:rPr b="1" lang="en-US" sz="3000" spc="-1" strike="noStrike">
                <a:solidFill>
                  <a:srgbClr val="3465a4"/>
                </a:solidFill>
                <a:latin typeface="Raleway"/>
                <a:ea typeface="Calibri"/>
              </a:rPr>
              <a:t>   </a:t>
            </a:r>
            <a:r>
              <a:rPr b="0" lang="en-US" sz="3000" spc="-1" strike="noStrike">
                <a:solidFill>
                  <a:srgbClr val="3465a4"/>
                </a:solidFill>
                <a:latin typeface="Raleway"/>
                <a:ea typeface="Calibri"/>
              </a:rPr>
              <a:t>Your heart was lifted up because of your beauty; you corrupted your wisdom for the sake of your splendor; I cast you to the ground, I laid you before kings, that they might gaze at you. (18) You defiled your sanctuaries by the multitude of your iniquities, by the iniquity of your trading; therefore I brought fire from your midst; It devoured you, and I turned you to _____ upon the earth in the sight of all who saw you.</a:t>
            </a:r>
            <a:r>
              <a:rPr b="1" lang="en-US" sz="3000" spc="-1" strike="noStrike">
                <a:solidFill>
                  <a:srgbClr val="3465a4"/>
                </a:solidFill>
                <a:latin typeface="Raleway"/>
                <a:ea typeface="Calibri"/>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3" name="" descr=""/>
          <p:cNvPicPr/>
          <p:nvPr/>
        </p:nvPicPr>
        <p:blipFill>
          <a:blip r:embed="rId1"/>
          <a:stretch/>
        </p:blipFill>
        <p:spPr>
          <a:xfrm>
            <a:off x="0" y="0"/>
            <a:ext cx="10080000" cy="5670000"/>
          </a:xfrm>
          <a:prstGeom prst="rect">
            <a:avLst/>
          </a:prstGeom>
          <a:ln w="0">
            <a:noFill/>
          </a:ln>
        </p:spPr>
      </p:pic>
      <p:sp>
        <p:nvSpPr>
          <p:cNvPr id="154" name="TextShape 1"/>
          <p:cNvSpPr txBox="1"/>
          <p:nvPr/>
        </p:nvSpPr>
        <p:spPr>
          <a:xfrm>
            <a:off x="5209200" y="5208840"/>
            <a:ext cx="51012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20:10; 14:11</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 descr=""/>
          <p:cNvPicPr/>
          <p:nvPr/>
        </p:nvPicPr>
        <p:blipFill>
          <a:blip r:embed="rId1"/>
          <a:stretch/>
        </p:blipFill>
        <p:spPr>
          <a:xfrm>
            <a:off x="720" y="360"/>
            <a:ext cx="10079640" cy="5669640"/>
          </a:xfrm>
          <a:prstGeom prst="rect">
            <a:avLst/>
          </a:prstGeom>
          <a:ln w="0">
            <a:noFill/>
          </a:ln>
        </p:spPr>
      </p:pic>
      <p:sp>
        <p:nvSpPr>
          <p:cNvPr id="156" name="TextShape 1"/>
          <p:cNvSpPr txBox="1"/>
          <p:nvPr/>
        </p:nvSpPr>
        <p:spPr>
          <a:xfrm>
            <a:off x="228600" y="266400"/>
            <a:ext cx="9601200" cy="586404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20:10</a:t>
            </a:r>
            <a:endParaRPr b="0" lang="en-US" sz="5400" spc="-1" strike="noStrike">
              <a:latin typeface="Arial"/>
            </a:endParaRPr>
          </a:p>
          <a:p>
            <a:pPr>
              <a:lnSpc>
                <a:spcPct val="115000"/>
              </a:lnSpc>
              <a:spcAft>
                <a:spcPts val="1001"/>
              </a:spcAft>
            </a:pPr>
            <a:r>
              <a:rPr b="1" lang="en-US" sz="2800" spc="-1" strike="noStrike">
                <a:solidFill>
                  <a:srgbClr val="3465a4"/>
                </a:solidFill>
                <a:latin typeface="Raleway"/>
                <a:ea typeface="Calibri"/>
              </a:rPr>
              <a:t>   </a:t>
            </a:r>
            <a:r>
              <a:rPr b="0" lang="en-US" sz="2600" spc="-1" strike="noStrike">
                <a:solidFill>
                  <a:srgbClr val="3465a4"/>
                </a:solidFill>
                <a:latin typeface="Raleway"/>
                <a:ea typeface="Calibri"/>
              </a:rPr>
              <a:t>The devil, who deceived them, was cast into the lake of fire and brimstone where the beast and the false prophet are. And they will be tormented day and night _______ and ever.</a:t>
            </a:r>
            <a:r>
              <a:rPr b="0" lang="en-US" sz="3000" spc="-1" strike="noStrike">
                <a:solidFill>
                  <a:srgbClr val="3465a4"/>
                </a:solidFill>
                <a:latin typeface="Raleway"/>
                <a:ea typeface="Calibri"/>
              </a:rPr>
              <a:t> </a:t>
            </a:r>
            <a:endParaRPr b="0" lang="en-US" sz="3000" spc="-1" strike="noStrike">
              <a:latin typeface="Arial"/>
            </a:endParaRPr>
          </a:p>
          <a:p>
            <a:pPr>
              <a:lnSpc>
                <a:spcPct val="120000"/>
              </a:lnSpc>
            </a:pPr>
            <a:r>
              <a:rPr b="0" lang="en-GB" sz="5400" spc="-1" strike="noStrike">
                <a:solidFill>
                  <a:srgbClr val="3465a4"/>
                </a:solidFill>
                <a:latin typeface="ITC Souvenir Demi"/>
                <a:ea typeface="ITC Souvenir Demi"/>
              </a:rPr>
              <a:t>Revelation 14:11</a:t>
            </a:r>
            <a:endParaRPr b="0" lang="en-US" sz="5400" spc="-1" strike="noStrike">
              <a:latin typeface="Arial"/>
            </a:endParaRPr>
          </a:p>
          <a:p>
            <a:pPr>
              <a:lnSpc>
                <a:spcPct val="115000"/>
              </a:lnSpc>
              <a:spcAft>
                <a:spcPts val="1001"/>
              </a:spcAft>
            </a:pPr>
            <a:r>
              <a:rPr b="0" lang="en-US" sz="2800" spc="-1" strike="noStrike">
                <a:solidFill>
                  <a:srgbClr val="3465a4"/>
                </a:solidFill>
                <a:latin typeface="Raleway"/>
                <a:ea typeface="Calibri"/>
              </a:rPr>
              <a:t>   </a:t>
            </a:r>
            <a:r>
              <a:rPr b="0" lang="en-US" sz="2600" spc="-1" strike="noStrike">
                <a:solidFill>
                  <a:srgbClr val="3465a4"/>
                </a:solidFill>
                <a:latin typeface="Raleway"/>
                <a:ea typeface="Calibri"/>
              </a:rPr>
              <a:t>And the smoke of their torment ascends _______ and ever; and they have no rest day or night, who worship the beast and his image, and whoever receives the mark of his name.</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 descr=""/>
          <p:cNvPicPr/>
          <p:nvPr/>
        </p:nvPicPr>
        <p:blipFill>
          <a:blip r:embed="rId1"/>
          <a:stretch/>
        </p:blipFill>
        <p:spPr>
          <a:xfrm>
            <a:off x="0" y="0"/>
            <a:ext cx="10080000" cy="5670000"/>
          </a:xfrm>
          <a:prstGeom prst="rect">
            <a:avLst/>
          </a:prstGeom>
          <a:ln w="0">
            <a:noFill/>
          </a:ln>
        </p:spPr>
      </p:pic>
      <p:sp>
        <p:nvSpPr>
          <p:cNvPr id="158" name="TextShape 1"/>
          <p:cNvSpPr txBox="1"/>
          <p:nvPr/>
        </p:nvSpPr>
        <p:spPr>
          <a:xfrm>
            <a:off x="-36000" y="5221800"/>
            <a:ext cx="43794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1 Samuel 1:22, 28</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720" y="360"/>
            <a:ext cx="10079640" cy="5669640"/>
          </a:xfrm>
          <a:prstGeom prst="rect">
            <a:avLst/>
          </a:prstGeom>
          <a:ln w="0">
            <a:noFill/>
          </a:ln>
        </p:spPr>
      </p:pic>
      <p:sp>
        <p:nvSpPr>
          <p:cNvPr id="16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1 Samuel 1:22,28</a:t>
            </a:r>
            <a:endParaRPr b="0" lang="en-US" sz="5400" spc="-1" strike="noStrike">
              <a:latin typeface="Arial"/>
            </a:endParaRPr>
          </a:p>
          <a:p>
            <a:pPr>
              <a:lnSpc>
                <a:spcPct val="100000"/>
              </a:lnSpc>
              <a:spcAft>
                <a:spcPts val="1001"/>
              </a:spcAft>
            </a:pPr>
            <a:r>
              <a:rPr b="0" lang="en-US" sz="3000" spc="-1" strike="noStrike">
                <a:solidFill>
                  <a:srgbClr val="3465a4"/>
                </a:solidFill>
                <a:latin typeface="Raleway"/>
                <a:ea typeface="Calibri"/>
              </a:rPr>
              <a:t>   </a:t>
            </a:r>
            <a:r>
              <a:rPr b="0" lang="en-US" sz="3000" spc="-1" strike="noStrike">
                <a:solidFill>
                  <a:srgbClr val="3465a4"/>
                </a:solidFill>
                <a:latin typeface="Raleway"/>
                <a:ea typeface="Calibri"/>
              </a:rPr>
              <a:t>But Hannah did not go up, for she said to her husband, “Not until the child is weaned; then I will take him, that he may appear before the LORD and remain there _______. </a:t>
            </a:r>
            <a:r>
              <a:rPr b="0" lang="en-US" sz="2800" spc="-1" strike="noStrike">
                <a:solidFill>
                  <a:srgbClr val="3465a4"/>
                </a:solidFill>
                <a:latin typeface="Raleway"/>
                <a:ea typeface="Calibri"/>
              </a:rPr>
              <a:t>(28)  Therefore I also have lent him to the Lord; as long as he _____ he shall be lent to the Lord.”</a:t>
            </a:r>
            <a:r>
              <a:rPr b="0" lang="en-US" sz="3000" spc="-1" strike="noStrike">
                <a:solidFill>
                  <a:srgbClr val="3465a4"/>
                </a:solidFill>
                <a:latin typeface="Raleway"/>
                <a:ea typeface="Calibri"/>
              </a:rPr>
              <a:t>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 descr=""/>
          <p:cNvPicPr/>
          <p:nvPr/>
        </p:nvPicPr>
        <p:blipFill>
          <a:blip r:embed="rId1"/>
          <a:stretch/>
        </p:blipFill>
        <p:spPr>
          <a:xfrm>
            <a:off x="35640" y="14400"/>
            <a:ext cx="10079640" cy="5669640"/>
          </a:xfrm>
          <a:prstGeom prst="rect">
            <a:avLst/>
          </a:prstGeom>
          <a:ln w="0">
            <a:noFill/>
          </a:ln>
        </p:spPr>
      </p:pic>
      <p:pic>
        <p:nvPicPr>
          <p:cNvPr id="162" name="" descr=""/>
          <p:cNvPicPr/>
          <p:nvPr/>
        </p:nvPicPr>
        <p:blipFill>
          <a:blip r:embed="rId2"/>
          <a:stretch/>
        </p:blipFill>
        <p:spPr>
          <a:xfrm>
            <a:off x="0" y="0"/>
            <a:ext cx="10115280" cy="5684040"/>
          </a:xfrm>
          <a:prstGeom prst="rect">
            <a:avLst/>
          </a:prstGeom>
          <a:ln w="0">
            <a:noFill/>
          </a:ln>
        </p:spPr>
      </p:pic>
      <p:sp>
        <p:nvSpPr>
          <p:cNvPr id="163" name="TextShape 1"/>
          <p:cNvSpPr txBox="1"/>
          <p:nvPr/>
        </p:nvSpPr>
        <p:spPr>
          <a:xfrm>
            <a:off x="6136200" y="5221800"/>
            <a:ext cx="41868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Jonah 2:5,6; 1:17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 descr=""/>
          <p:cNvPicPr/>
          <p:nvPr/>
        </p:nvPicPr>
        <p:blipFill>
          <a:blip r:embed="rId1"/>
          <a:stretch/>
        </p:blipFill>
        <p:spPr>
          <a:xfrm>
            <a:off x="720" y="360"/>
            <a:ext cx="10079640" cy="5669640"/>
          </a:xfrm>
          <a:prstGeom prst="rect">
            <a:avLst/>
          </a:prstGeom>
          <a:ln w="0">
            <a:noFill/>
          </a:ln>
        </p:spPr>
      </p:pic>
      <p:sp>
        <p:nvSpPr>
          <p:cNvPr id="165" name="TextShape 1"/>
          <p:cNvSpPr txBox="1"/>
          <p:nvPr/>
        </p:nvSpPr>
        <p:spPr>
          <a:xfrm>
            <a:off x="230400" y="0"/>
            <a:ext cx="9793800" cy="7417440"/>
          </a:xfrm>
          <a:prstGeom prst="rect">
            <a:avLst/>
          </a:prstGeom>
          <a:noFill/>
          <a:ln w="0">
            <a:noFill/>
          </a:ln>
        </p:spPr>
        <p:txBody>
          <a:bodyPr lIns="90000" rIns="90000" tIns="45000" bIns="45000">
            <a:noAutofit/>
          </a:bodyPr>
          <a:p>
            <a:pPr>
              <a:lnSpc>
                <a:spcPct val="120000"/>
              </a:lnSpc>
            </a:pPr>
            <a:r>
              <a:rPr b="0" lang="en-GB" sz="4500" spc="-1" strike="noStrike">
                <a:solidFill>
                  <a:srgbClr val="3465a4"/>
                </a:solidFill>
                <a:latin typeface="ITC Souvenir Demi"/>
                <a:ea typeface="ITC Souvenir Demi"/>
              </a:rPr>
              <a:t>Jonah 2:5,6</a:t>
            </a:r>
            <a:endParaRPr b="0" lang="en-US" sz="4500" spc="-1" strike="noStrike">
              <a:latin typeface="Arial"/>
            </a:endParaRPr>
          </a:p>
          <a:p>
            <a:pPr>
              <a:lnSpc>
                <a:spcPct val="12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 waters surrounded me, even to my soul; The deep closed around me; weeds were wrapped around my head. (6) I went down to the moorings of the mountains; the earth with its bars closed behind me _______…</a:t>
            </a:r>
            <a:endParaRPr b="0" lang="en-US" sz="2800" spc="-1" strike="noStrike">
              <a:latin typeface="Arial"/>
            </a:endParaRPr>
          </a:p>
          <a:p>
            <a:pPr>
              <a:lnSpc>
                <a:spcPct val="120000"/>
              </a:lnSpc>
            </a:pPr>
            <a:r>
              <a:rPr b="0" lang="en-GB" sz="4500" spc="-1" strike="noStrike">
                <a:solidFill>
                  <a:srgbClr val="3465a4"/>
                </a:solidFill>
                <a:latin typeface="ITC Souvenir Demi"/>
                <a:ea typeface="ITC Souvenir Demi"/>
              </a:rPr>
              <a:t>Jonah 1:17</a:t>
            </a:r>
            <a:endParaRPr b="0" lang="en-US" sz="4500" spc="-1" strike="noStrike">
              <a:latin typeface="Arial"/>
            </a:endParaRPr>
          </a:p>
          <a:p>
            <a:pPr>
              <a:lnSpc>
                <a:spcPct val="120000"/>
              </a:lnSpc>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Now the Lord had prepared a great fish to swallow Jonah. And Jonah was in the belly of the fish _____ days and _____ nights.</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 descr=""/>
          <p:cNvPicPr/>
          <p:nvPr/>
        </p:nvPicPr>
        <p:blipFill>
          <a:blip r:embed="rId1"/>
          <a:stretch/>
        </p:blipFill>
        <p:spPr>
          <a:xfrm>
            <a:off x="-360" y="0"/>
            <a:ext cx="10079640" cy="5684040"/>
          </a:xfrm>
          <a:prstGeom prst="rect">
            <a:avLst/>
          </a:prstGeom>
          <a:ln w="0">
            <a:noFill/>
          </a:ln>
        </p:spPr>
      </p:pic>
      <p:sp>
        <p:nvSpPr>
          <p:cNvPr id="58" name="TextShape 1"/>
          <p:cNvSpPr txBox="1"/>
          <p:nvPr/>
        </p:nvSpPr>
        <p:spPr>
          <a:xfrm>
            <a:off x="4089600" y="0"/>
            <a:ext cx="6665400" cy="45720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Hosea 13:9 KJV, Jeremiah 6:19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 descr=""/>
          <p:cNvPicPr/>
          <p:nvPr/>
        </p:nvPicPr>
        <p:blipFill>
          <a:blip r:embed="rId1"/>
          <a:stretch/>
        </p:blipFill>
        <p:spPr>
          <a:xfrm>
            <a:off x="-360" y="0"/>
            <a:ext cx="10079640" cy="5684040"/>
          </a:xfrm>
          <a:prstGeom prst="rect">
            <a:avLst/>
          </a:prstGeom>
          <a:ln w="0">
            <a:noFill/>
          </a:ln>
        </p:spPr>
      </p:pic>
      <p:sp>
        <p:nvSpPr>
          <p:cNvPr id="167" name="TextShape 1"/>
          <p:cNvSpPr txBox="1"/>
          <p:nvPr/>
        </p:nvSpPr>
        <p:spPr>
          <a:xfrm>
            <a:off x="6003000" y="5208840"/>
            <a:ext cx="43794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20:15</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 descr=""/>
          <p:cNvPicPr/>
          <p:nvPr/>
        </p:nvPicPr>
        <p:blipFill>
          <a:blip r:embed="rId1"/>
          <a:stretch/>
        </p:blipFill>
        <p:spPr>
          <a:xfrm>
            <a:off x="720" y="360"/>
            <a:ext cx="10079640" cy="5669640"/>
          </a:xfrm>
          <a:prstGeom prst="rect">
            <a:avLst/>
          </a:prstGeom>
          <a:ln w="0">
            <a:noFill/>
          </a:ln>
        </p:spPr>
      </p:pic>
      <p:sp>
        <p:nvSpPr>
          <p:cNvPr id="169"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20:15</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And anyone not found written in the ____ of ____ was cast into the lake of fire.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 descr=""/>
          <p:cNvPicPr/>
          <p:nvPr/>
        </p:nvPicPr>
        <p:blipFill>
          <a:blip r:embed="rId1"/>
          <a:stretch/>
        </p:blipFill>
        <p:spPr>
          <a:xfrm>
            <a:off x="0" y="0"/>
            <a:ext cx="10115280" cy="5684040"/>
          </a:xfrm>
          <a:prstGeom prst="rect">
            <a:avLst/>
          </a:prstGeom>
          <a:ln w="0">
            <a:noFill/>
          </a:ln>
        </p:spPr>
      </p:pic>
      <p:sp>
        <p:nvSpPr>
          <p:cNvPr id="171" name="TextShape 1"/>
          <p:cNvSpPr txBox="1"/>
          <p:nvPr/>
        </p:nvSpPr>
        <p:spPr>
          <a:xfrm>
            <a:off x="2304360" y="5222160"/>
            <a:ext cx="940824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Luke 10:20, Philippians 4:3; Revelation 21:27</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 descr=""/>
          <p:cNvPicPr/>
          <p:nvPr/>
        </p:nvPicPr>
        <p:blipFill>
          <a:blip r:embed="rId1"/>
          <a:stretch/>
        </p:blipFill>
        <p:spPr>
          <a:xfrm>
            <a:off x="720" y="360"/>
            <a:ext cx="10079640" cy="5669640"/>
          </a:xfrm>
          <a:prstGeom prst="rect">
            <a:avLst/>
          </a:prstGeom>
          <a:ln w="0">
            <a:noFill/>
          </a:ln>
        </p:spPr>
      </p:pic>
      <p:sp>
        <p:nvSpPr>
          <p:cNvPr id="173" name="TextShape 1"/>
          <p:cNvSpPr txBox="1"/>
          <p:nvPr/>
        </p:nvSpPr>
        <p:spPr>
          <a:xfrm>
            <a:off x="230400" y="-21600"/>
            <a:ext cx="9849960" cy="6061320"/>
          </a:xfrm>
          <a:prstGeom prst="rect">
            <a:avLst/>
          </a:prstGeom>
          <a:noFill/>
          <a:ln w="0">
            <a:noFill/>
          </a:ln>
        </p:spPr>
        <p:txBody>
          <a:bodyPr lIns="90000" rIns="90000" tIns="45000" bIns="45000">
            <a:noAutofit/>
          </a:bodyPr>
          <a:p>
            <a:pPr>
              <a:lnSpc>
                <a:spcPct val="120000"/>
              </a:lnSpc>
            </a:pPr>
            <a:r>
              <a:rPr b="0" lang="en-GB" sz="4500" spc="-1" strike="noStrike">
                <a:solidFill>
                  <a:srgbClr val="3465a4"/>
                </a:solidFill>
                <a:latin typeface="ITC Souvenir Demi"/>
                <a:ea typeface="ITC Souvenir Demi"/>
              </a:rPr>
              <a:t>Luke 10:20</a:t>
            </a:r>
            <a:endParaRPr b="0" lang="en-US" sz="45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...rejoice because your names are written in ______.”</a:t>
            </a:r>
            <a:endParaRPr b="0" lang="en-US" sz="2800" spc="-1" strike="noStrike">
              <a:latin typeface="Arial"/>
            </a:endParaRPr>
          </a:p>
          <a:p>
            <a:pPr>
              <a:lnSpc>
                <a:spcPct val="115000"/>
              </a:lnSpc>
              <a:spcAft>
                <a:spcPts val="1001"/>
              </a:spcAft>
            </a:pPr>
            <a:r>
              <a:rPr b="0" lang="en-GB" sz="4500" spc="-1" strike="noStrike">
                <a:solidFill>
                  <a:srgbClr val="3465a4"/>
                </a:solidFill>
                <a:latin typeface="ITC Souvenir Demi"/>
                <a:ea typeface="ITC Souvenir Demi"/>
              </a:rPr>
              <a:t>Philippians 4:3</a:t>
            </a:r>
            <a:endParaRPr b="0" lang="en-US" sz="45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...my fellow workers, whose names are in the ____ of ____.</a:t>
            </a:r>
            <a:endParaRPr b="0" lang="en-US" sz="2800" spc="-1" strike="noStrike">
              <a:latin typeface="Arial"/>
            </a:endParaRPr>
          </a:p>
          <a:p>
            <a:pPr>
              <a:lnSpc>
                <a:spcPct val="115000"/>
              </a:lnSpc>
              <a:spcAft>
                <a:spcPts val="1001"/>
              </a:spcAft>
            </a:pPr>
            <a:r>
              <a:rPr b="0" lang="en-GB" sz="4500" spc="-1" strike="noStrike">
                <a:solidFill>
                  <a:srgbClr val="3465a4"/>
                </a:solidFill>
                <a:latin typeface="ITC Souvenir Demi"/>
                <a:ea typeface="ITC Souvenir Demi"/>
              </a:rPr>
              <a:t>Revelation 21:27</a:t>
            </a:r>
            <a:endParaRPr b="0" lang="en-US" sz="4500" spc="-1" strike="noStrike">
              <a:latin typeface="Arial"/>
            </a:endParaRPr>
          </a:p>
          <a:p>
            <a:pPr>
              <a:lnSpc>
                <a:spcPct val="115000"/>
              </a:lnSpc>
              <a:spcAft>
                <a:spcPts val="1001"/>
              </a:spcAft>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But there shall by no means enter it anything that defiles, or causes an abomination or a lie, but only those who are written in the Lamb’s ____ of ____.</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 descr=""/>
          <p:cNvPicPr/>
          <p:nvPr/>
        </p:nvPicPr>
        <p:blipFill>
          <a:blip r:embed="rId1"/>
          <a:stretch/>
        </p:blipFill>
        <p:spPr>
          <a:xfrm>
            <a:off x="-360" y="0"/>
            <a:ext cx="10079640" cy="5684040"/>
          </a:xfrm>
          <a:prstGeom prst="rect">
            <a:avLst/>
          </a:prstGeom>
          <a:ln w="0">
            <a:noFill/>
          </a:ln>
        </p:spPr>
      </p:pic>
      <p:sp>
        <p:nvSpPr>
          <p:cNvPr id="175" name="TextShape 1"/>
          <p:cNvSpPr txBox="1"/>
          <p:nvPr/>
        </p:nvSpPr>
        <p:spPr>
          <a:xfrm>
            <a:off x="6336360" y="5222160"/>
            <a:ext cx="437940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3:5</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 descr=""/>
          <p:cNvPicPr/>
          <p:nvPr/>
        </p:nvPicPr>
        <p:blipFill>
          <a:blip r:embed="rId1"/>
          <a:stretch/>
        </p:blipFill>
        <p:spPr>
          <a:xfrm>
            <a:off x="720" y="360"/>
            <a:ext cx="10079640" cy="5669640"/>
          </a:xfrm>
          <a:prstGeom prst="rect">
            <a:avLst/>
          </a:prstGeom>
          <a:ln w="0">
            <a:noFill/>
          </a:ln>
        </p:spPr>
      </p:pic>
      <p:sp>
        <p:nvSpPr>
          <p:cNvPr id="177"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3:5</a:t>
            </a:r>
            <a:endParaRPr b="0" lang="en-US" sz="5400" spc="-1" strike="noStrike">
              <a:latin typeface="Arial"/>
            </a:endParaRPr>
          </a:p>
          <a:p>
            <a:pPr>
              <a:lnSpc>
                <a:spcPct val="120000"/>
              </a:lnSpc>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He who overcomes shall be clothed in white garments, and I will not blot out his name from the ____ of ____; but I will confess his name before My Father and before His angels.</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 descr=""/>
          <p:cNvPicPr/>
          <p:nvPr/>
        </p:nvPicPr>
        <p:blipFill>
          <a:blip r:embed="rId1"/>
          <a:stretch/>
        </p:blipFill>
        <p:spPr>
          <a:xfrm>
            <a:off x="0" y="0"/>
            <a:ext cx="10079640" cy="5669640"/>
          </a:xfrm>
          <a:prstGeom prst="rect">
            <a:avLst/>
          </a:prstGeom>
          <a:ln w="0">
            <a:noFill/>
          </a:ln>
        </p:spPr>
      </p:pic>
      <p:sp>
        <p:nvSpPr>
          <p:cNvPr id="179" name="TextShape 1"/>
          <p:cNvSpPr txBox="1"/>
          <p:nvPr/>
        </p:nvSpPr>
        <p:spPr>
          <a:xfrm>
            <a:off x="5112360" y="5222160"/>
            <a:ext cx="506484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14:9,10; 13:8</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 descr=""/>
          <p:cNvPicPr/>
          <p:nvPr/>
        </p:nvPicPr>
        <p:blipFill>
          <a:blip r:embed="rId1"/>
          <a:stretch/>
        </p:blipFill>
        <p:spPr>
          <a:xfrm>
            <a:off x="720" y="360"/>
            <a:ext cx="10079640" cy="5669640"/>
          </a:xfrm>
          <a:prstGeom prst="rect">
            <a:avLst/>
          </a:prstGeom>
          <a:ln w="0">
            <a:noFill/>
          </a:ln>
        </p:spPr>
      </p:pic>
      <p:sp>
        <p:nvSpPr>
          <p:cNvPr id="181" name="TextShape 1"/>
          <p:cNvSpPr txBox="1"/>
          <p:nvPr/>
        </p:nvSpPr>
        <p:spPr>
          <a:xfrm>
            <a:off x="228600" y="360"/>
            <a:ext cx="9793800" cy="5485320"/>
          </a:xfrm>
          <a:prstGeom prst="rect">
            <a:avLst/>
          </a:prstGeom>
          <a:noFill/>
          <a:ln w="0">
            <a:noFill/>
          </a:ln>
        </p:spPr>
        <p:txBody>
          <a:bodyPr lIns="90000" rIns="90000" tIns="45000" bIns="45000">
            <a:noAutofit/>
          </a:bodyPr>
          <a:p>
            <a:pPr>
              <a:lnSpc>
                <a:spcPct val="120000"/>
              </a:lnSpc>
            </a:pPr>
            <a:r>
              <a:rPr b="0" lang="en-GB" sz="4500" spc="-1" strike="noStrike">
                <a:solidFill>
                  <a:srgbClr val="3465a4"/>
                </a:solidFill>
                <a:latin typeface="ITC Souvenir Demi"/>
                <a:ea typeface="ITC Souvenir Demi"/>
              </a:rPr>
              <a:t>Revelation 14:9,10; 13:8</a:t>
            </a:r>
            <a:endParaRPr b="0" lang="en-US" sz="4500" spc="-1" strike="noStrike">
              <a:latin typeface="Arial"/>
            </a:endParaRPr>
          </a:p>
          <a:p>
            <a:pPr>
              <a:lnSpc>
                <a:spcPct val="12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Then a third angel followed them, saying with a loud voice, “If anyone ________ the _____ and his image, and receives his mark on his forehead or on his hand, (10) he himself shall also drink of the wine of the wrath of God...He shall be tormented with fire and brimstone in the presence of the holy angels and in the presence of the Lamb.</a:t>
            </a:r>
            <a:endParaRPr b="0" lang="en-US" sz="2800" spc="-1" strike="noStrike">
              <a:latin typeface="Arial"/>
            </a:endParaRPr>
          </a:p>
          <a:p>
            <a:pPr>
              <a:lnSpc>
                <a:spcPct val="12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(Rev. 13:8) All who dwell on the earth will _______ him, whose names have not been written in the ____ of ____ of the Lamb slain from the foundation of the world.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 descr=""/>
          <p:cNvPicPr/>
          <p:nvPr/>
        </p:nvPicPr>
        <p:blipFill>
          <a:blip r:embed="rId1"/>
          <a:stretch/>
        </p:blipFill>
        <p:spPr>
          <a:xfrm>
            <a:off x="360" y="0"/>
            <a:ext cx="10079640" cy="5669640"/>
          </a:xfrm>
          <a:prstGeom prst="rect">
            <a:avLst/>
          </a:prstGeom>
          <a:ln w="0">
            <a:noFill/>
          </a:ln>
        </p:spPr>
      </p:pic>
      <p:sp>
        <p:nvSpPr>
          <p:cNvPr id="183" name="TextShape 1"/>
          <p:cNvSpPr txBox="1"/>
          <p:nvPr/>
        </p:nvSpPr>
        <p:spPr>
          <a:xfrm>
            <a:off x="5400720" y="5222520"/>
            <a:ext cx="5064840" cy="8067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Revelation 14:12; 15:2</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4" name="" descr=""/>
          <p:cNvPicPr/>
          <p:nvPr/>
        </p:nvPicPr>
        <p:blipFill>
          <a:blip r:embed="rId1"/>
          <a:stretch/>
        </p:blipFill>
        <p:spPr>
          <a:xfrm>
            <a:off x="720" y="360"/>
            <a:ext cx="10079640" cy="5669640"/>
          </a:xfrm>
          <a:prstGeom prst="rect">
            <a:avLst/>
          </a:prstGeom>
          <a:ln w="0">
            <a:noFill/>
          </a:ln>
        </p:spPr>
      </p:pic>
      <p:sp>
        <p:nvSpPr>
          <p:cNvPr id="185" name="TextShape 1"/>
          <p:cNvSpPr txBox="1"/>
          <p:nvPr/>
        </p:nvSpPr>
        <p:spPr>
          <a:xfrm>
            <a:off x="230400" y="230400"/>
            <a:ext cx="9793800" cy="613764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Revelation 14:12</a:t>
            </a:r>
            <a:endParaRPr b="0" lang="en-US" sz="5400" spc="-1" strike="noStrike">
              <a:latin typeface="Arial"/>
            </a:endParaRPr>
          </a:p>
          <a:p>
            <a:pPr>
              <a:lnSpc>
                <a:spcPct val="120000"/>
              </a:lnSpc>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Here is the patience of the saints; here are those who keep the ____________ of God and the faith of Jesus.</a:t>
            </a:r>
            <a:endParaRPr b="0" lang="en-US" sz="2800" spc="-1" strike="noStrike">
              <a:latin typeface="Arial"/>
            </a:endParaRPr>
          </a:p>
          <a:p>
            <a:pPr>
              <a:lnSpc>
                <a:spcPct val="120000"/>
              </a:lnSpc>
            </a:pPr>
            <a:r>
              <a:rPr b="0" lang="en-GB" sz="5400" spc="-1" strike="noStrike">
                <a:solidFill>
                  <a:srgbClr val="3465a4"/>
                </a:solidFill>
                <a:latin typeface="ITC Souvenir Demi"/>
                <a:ea typeface="ITC Souvenir Demi"/>
              </a:rPr>
              <a:t>Revelation 15:2</a:t>
            </a:r>
            <a:endParaRPr b="0" lang="en-US" sz="5400" spc="-1" strike="noStrike">
              <a:latin typeface="Arial"/>
            </a:endParaRPr>
          </a:p>
          <a:p>
            <a:pPr>
              <a:lnSpc>
                <a:spcPct val="120000"/>
              </a:lnSpc>
            </a:pPr>
            <a:r>
              <a:rPr b="0" lang="en-US" sz="2800" spc="-1" strike="noStrike">
                <a:solidFill>
                  <a:srgbClr val="3465a4"/>
                </a:solidFill>
                <a:latin typeface="Raleway"/>
                <a:ea typeface="Calibri"/>
              </a:rPr>
              <a:t>   </a:t>
            </a:r>
            <a:r>
              <a:rPr b="0" lang="en-US" sz="2800" spc="-1" strike="noStrike">
                <a:solidFill>
                  <a:srgbClr val="3465a4"/>
                </a:solidFill>
                <a:latin typeface="Raleway"/>
                <a:ea typeface="Calibri"/>
              </a:rPr>
              <a:t>And I saw something like a sea of glass mingled with fire, and those who have the _______ over the _____, over his image and over his mark and over the number of his name, standing on the sea of glass, having harps of God.</a:t>
            </a:r>
            <a:endParaRPr b="0" lang="en-US" sz="2800" spc="-1" strike="noStrike">
              <a:latin typeface="Arial"/>
            </a:endParaRPr>
          </a:p>
          <a:p>
            <a:pPr>
              <a:lnSpc>
                <a:spcPct val="100000"/>
              </a:lnSpc>
            </a:pPr>
            <a:endParaRPr b="0" lang="en-US" sz="2800" spc="-1" strike="noStrike">
              <a:latin typeface="Arial"/>
            </a:endParaRPr>
          </a:p>
          <a:p>
            <a:pPr>
              <a:lnSpc>
                <a:spcPct val="120000"/>
              </a:lnSpc>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 name="" descr=""/>
          <p:cNvPicPr/>
          <p:nvPr/>
        </p:nvPicPr>
        <p:blipFill>
          <a:blip r:embed="rId1"/>
          <a:stretch/>
        </p:blipFill>
        <p:spPr>
          <a:xfrm>
            <a:off x="720" y="360"/>
            <a:ext cx="10079640" cy="5669640"/>
          </a:xfrm>
          <a:prstGeom prst="rect">
            <a:avLst/>
          </a:prstGeom>
          <a:ln w="0">
            <a:noFill/>
          </a:ln>
        </p:spPr>
      </p:pic>
      <p:sp>
        <p:nvSpPr>
          <p:cNvPr id="60" name="TextShape 1"/>
          <p:cNvSpPr txBox="1"/>
          <p:nvPr/>
        </p:nvSpPr>
        <p:spPr>
          <a:xfrm>
            <a:off x="230400" y="230400"/>
            <a:ext cx="9793800" cy="525780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Hosea 13:9 KJV</a:t>
            </a:r>
            <a:endParaRPr b="0" lang="en-US" sz="5400" spc="-1" strike="noStrike">
              <a:latin typeface="Arial"/>
            </a:endParaRPr>
          </a:p>
          <a:p>
            <a:pPr>
              <a:lnSpc>
                <a:spcPct val="100000"/>
              </a:lnSpc>
            </a:pPr>
            <a:r>
              <a:rPr b="0" lang="en-US" sz="2800" spc="-1" strike="noStrike">
                <a:solidFill>
                  <a:srgbClr val="3465a4"/>
                </a:solidFill>
                <a:latin typeface="Seravek"/>
                <a:ea typeface="Raleway"/>
              </a:rPr>
              <a:t>   </a:t>
            </a:r>
            <a:r>
              <a:rPr b="0" lang="en-US" sz="3000" spc="-1" strike="noStrike">
                <a:solidFill>
                  <a:srgbClr val="3465a4"/>
                </a:solidFill>
                <a:latin typeface="Raleway"/>
                <a:ea typeface="Raleway"/>
              </a:rPr>
              <a:t>O Israel, thou hast </a:t>
            </a:r>
            <a:r>
              <a:rPr b="1" lang="en-US" sz="3000" spc="-1" strike="noStrike">
                <a:solidFill>
                  <a:srgbClr val="3465a4"/>
                </a:solidFill>
                <a:latin typeface="Raleway"/>
                <a:ea typeface="Raleway"/>
              </a:rPr>
              <a:t>destroyed thyself</a:t>
            </a:r>
            <a:r>
              <a:rPr b="0" lang="en-US" sz="3000" spc="-1" strike="noStrike">
                <a:solidFill>
                  <a:srgbClr val="3465a4"/>
                </a:solidFill>
                <a:latin typeface="Raleway"/>
                <a:ea typeface="Raleway"/>
              </a:rPr>
              <a:t>; but in Me is thine help.</a:t>
            </a:r>
            <a:endParaRPr b="0" lang="en-US" sz="3000" spc="-1" strike="noStrike">
              <a:latin typeface="Arial"/>
            </a:endParaRPr>
          </a:p>
          <a:p>
            <a:pPr>
              <a:lnSpc>
                <a:spcPct val="100000"/>
              </a:lnSpc>
            </a:pPr>
            <a:endParaRPr b="0" lang="en-US" sz="3000" spc="-1" strike="noStrike">
              <a:latin typeface="Arial"/>
            </a:endParaRPr>
          </a:p>
          <a:p>
            <a:pPr>
              <a:lnSpc>
                <a:spcPct val="100000"/>
              </a:lnSpc>
            </a:pPr>
            <a:r>
              <a:rPr b="1" lang="en-GB" sz="5400" spc="-1" strike="noStrike">
                <a:solidFill>
                  <a:srgbClr val="3465a4"/>
                </a:solidFill>
                <a:latin typeface="ITC Souvenir Demi"/>
                <a:ea typeface="ITC Souvenir Demi"/>
              </a:rPr>
              <a:t>Jeremiah 6:19</a:t>
            </a:r>
            <a:endParaRPr b="0" lang="en-US" sz="5400" spc="-1" strike="noStrike">
              <a:latin typeface="Arial"/>
            </a:endParaRPr>
          </a:p>
          <a:p>
            <a:pPr>
              <a:lnSpc>
                <a:spcPct val="100000"/>
              </a:lnSpc>
            </a:pPr>
            <a:r>
              <a:rPr b="0" lang="en-US" sz="2800" spc="-1" strike="noStrike">
                <a:solidFill>
                  <a:srgbClr val="3465a4"/>
                </a:solidFill>
                <a:latin typeface="Raleway"/>
                <a:ea typeface="Raleway"/>
              </a:rPr>
              <a:t>   </a:t>
            </a:r>
            <a:r>
              <a:rPr b="0" lang="en-US" sz="2800" spc="-1" strike="noStrike">
                <a:solidFill>
                  <a:srgbClr val="3465a4"/>
                </a:solidFill>
                <a:latin typeface="Raleway"/>
                <a:ea typeface="Raleway"/>
              </a:rPr>
              <a:t>Hear, O earth! Behold, I will certainly bring calamity on this people—the fruit of their thoughts, because they have not heeded My _____ nor My ___, but ________ it.</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 descr=""/>
          <p:cNvPicPr/>
          <p:nvPr/>
        </p:nvPicPr>
        <p:blipFill>
          <a:blip r:embed="rId1"/>
          <a:stretch/>
        </p:blipFill>
        <p:spPr>
          <a:xfrm>
            <a:off x="0" y="14400"/>
            <a:ext cx="10115280" cy="5669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 name="" descr=""/>
          <p:cNvPicPr/>
          <p:nvPr/>
        </p:nvPicPr>
        <p:blipFill>
          <a:blip r:embed="rId1"/>
          <a:stretch/>
        </p:blipFill>
        <p:spPr>
          <a:xfrm>
            <a:off x="0" y="360"/>
            <a:ext cx="10094400" cy="5669640"/>
          </a:xfrm>
          <a:prstGeom prst="rect">
            <a:avLst/>
          </a:prstGeom>
          <a:ln w="0">
            <a:noFill/>
          </a:ln>
        </p:spPr>
      </p:pic>
      <p:sp>
        <p:nvSpPr>
          <p:cNvPr id="62" name="TextShape 1"/>
          <p:cNvSpPr txBox="1"/>
          <p:nvPr/>
        </p:nvSpPr>
        <p:spPr>
          <a:xfrm>
            <a:off x="5871600" y="0"/>
            <a:ext cx="4379400" cy="448560"/>
          </a:xfrm>
          <a:prstGeom prst="rect">
            <a:avLst/>
          </a:prstGeom>
          <a:noFill/>
          <a:ln w="0">
            <a:noFill/>
          </a:ln>
        </p:spPr>
        <p:txBody>
          <a:bodyPr lIns="90000" rIns="90000" tIns="45000" bIns="45000">
            <a:noAutofit/>
          </a:bodyPr>
          <a:p>
            <a:r>
              <a:rPr b="0" lang="en-US" sz="2400" spc="-1" strike="noStrike">
                <a:highlight>
                  <a:srgbClr val="b4c7dc"/>
                </a:highlight>
                <a:latin typeface="Raleway"/>
                <a:ea typeface="Microsoft YaHei"/>
              </a:rPr>
              <a:t>Next </a:t>
            </a:r>
            <a:r>
              <a:rPr b="0" lang="en-US" sz="2400" spc="-1" strike="noStrike">
                <a:highlight>
                  <a:srgbClr val="b4c7dc"/>
                </a:highlight>
                <a:latin typeface="Raleway"/>
              </a:rPr>
              <a:t>verse: Matthew 13:30,40</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 descr=""/>
          <p:cNvPicPr/>
          <p:nvPr/>
        </p:nvPicPr>
        <p:blipFill>
          <a:blip r:embed="rId1"/>
          <a:stretch/>
        </p:blipFill>
        <p:spPr>
          <a:xfrm>
            <a:off x="720" y="360"/>
            <a:ext cx="10079640" cy="5669640"/>
          </a:xfrm>
          <a:prstGeom prst="rect">
            <a:avLst/>
          </a:prstGeom>
          <a:ln w="0">
            <a:noFill/>
          </a:ln>
        </p:spPr>
      </p:pic>
      <p:sp>
        <p:nvSpPr>
          <p:cNvPr id="64" name="TextShape 1"/>
          <p:cNvSpPr txBox="1"/>
          <p:nvPr/>
        </p:nvSpPr>
        <p:spPr>
          <a:xfrm>
            <a:off x="230400" y="228600"/>
            <a:ext cx="9793800" cy="8276040"/>
          </a:xfrm>
          <a:prstGeom prst="rect">
            <a:avLst/>
          </a:prstGeom>
          <a:noFill/>
          <a:ln w="0">
            <a:noFill/>
          </a:ln>
        </p:spPr>
        <p:txBody>
          <a:bodyPr lIns="90000" rIns="90000" tIns="45000" bIns="45000">
            <a:noAutofit/>
          </a:bodyPr>
          <a:p>
            <a:pPr>
              <a:lnSpc>
                <a:spcPct val="120000"/>
              </a:lnSpc>
            </a:pPr>
            <a:r>
              <a:rPr b="0" lang="en-GB" sz="5400" spc="-1" strike="noStrike">
                <a:solidFill>
                  <a:srgbClr val="3465a4"/>
                </a:solidFill>
                <a:latin typeface="ITC Souvenir Demi"/>
                <a:ea typeface="ITC Souvenir Demi"/>
              </a:rPr>
              <a:t>Matthew 13:30,40</a:t>
            </a:r>
            <a:endParaRPr b="0" lang="en-US" sz="5400" spc="-1" strike="noStrike">
              <a:latin typeface="Arial"/>
            </a:endParaRPr>
          </a:p>
          <a:p>
            <a:pPr>
              <a:lnSpc>
                <a:spcPct val="115000"/>
              </a:lnSpc>
              <a:spcAft>
                <a:spcPts val="1001"/>
              </a:spcAft>
            </a:pPr>
            <a:r>
              <a:rPr b="0" lang="en-US" sz="3000" spc="-1" strike="noStrike">
                <a:solidFill>
                  <a:srgbClr val="3465a4"/>
                </a:solidFill>
                <a:latin typeface="Raleway"/>
                <a:ea typeface="Raleway"/>
              </a:rPr>
              <a:t>   </a:t>
            </a:r>
            <a:r>
              <a:rPr b="0" lang="en-US" sz="3000" spc="-1" strike="noStrike">
                <a:solidFill>
                  <a:srgbClr val="3465a4"/>
                </a:solidFill>
                <a:latin typeface="Raleway"/>
                <a:ea typeface="Raleway"/>
              </a:rPr>
              <a:t>Let both grow together until the _______, and at the time of harvest I will say to the reapers, “First gather together the tares and bind them in bundles to burn them, but gather the wheat into my barn.” (40) Therefore as the tares are gathered and ______ in the fire, so it will be at the ___ of this age. </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4418</TotalTime>
  <Application>LibreOffice/7.0.1.2$Windows_X86_64 LibreOffice_project/7cbcfc562f6eb6708b5ff7d7397325de9e764452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2020-11-07T07:24:41Z</dcterms:created>
  <dc:creator/>
  <dc:description/>
  <dc:language>en-US</dc:language>
  <cp:lastModifiedBy/>
  <cp:lastPrinted>2020-11-22T07:59:32Z</cp:lastPrinted>
  <dcterms:modified xsi:type="dcterms:W3CDTF">2020-12-18T21:44:24Z</dcterms:modified>
  <cp:revision>108</cp:revision>
  <dc:subject/>
  <dc:title/>
</cp:coreProperties>
</file>